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9" r:id="rId1"/>
    <p:sldMasterId id="2147483796" r:id="rId2"/>
  </p:sldMasterIdLst>
  <p:notesMasterIdLst>
    <p:notesMasterId r:id="rId39"/>
  </p:notesMasterIdLst>
  <p:handoutMasterIdLst>
    <p:handoutMasterId r:id="rId40"/>
  </p:handoutMasterIdLst>
  <p:sldIdLst>
    <p:sldId id="379" r:id="rId3"/>
    <p:sldId id="257" r:id="rId4"/>
    <p:sldId id="362" r:id="rId5"/>
    <p:sldId id="266" r:id="rId6"/>
    <p:sldId id="269" r:id="rId7"/>
    <p:sldId id="270" r:id="rId8"/>
    <p:sldId id="295" r:id="rId9"/>
    <p:sldId id="299" r:id="rId10"/>
    <p:sldId id="273" r:id="rId11"/>
    <p:sldId id="304" r:id="rId12"/>
    <p:sldId id="359" r:id="rId13"/>
    <p:sldId id="345" r:id="rId14"/>
    <p:sldId id="285" r:id="rId15"/>
    <p:sldId id="297" r:id="rId16"/>
    <p:sldId id="344" r:id="rId17"/>
    <p:sldId id="339" r:id="rId18"/>
    <p:sldId id="367" r:id="rId19"/>
    <p:sldId id="360" r:id="rId20"/>
    <p:sldId id="350" r:id="rId21"/>
    <p:sldId id="361" r:id="rId22"/>
    <p:sldId id="355" r:id="rId23"/>
    <p:sldId id="352" r:id="rId24"/>
    <p:sldId id="337" r:id="rId25"/>
    <p:sldId id="353" r:id="rId26"/>
    <p:sldId id="354" r:id="rId27"/>
    <p:sldId id="348" r:id="rId28"/>
    <p:sldId id="372" r:id="rId29"/>
    <p:sldId id="349" r:id="rId30"/>
    <p:sldId id="341" r:id="rId31"/>
    <p:sldId id="380" r:id="rId32"/>
    <p:sldId id="376" r:id="rId33"/>
    <p:sldId id="351" r:id="rId34"/>
    <p:sldId id="377" r:id="rId35"/>
    <p:sldId id="364" r:id="rId36"/>
    <p:sldId id="292" r:id="rId37"/>
    <p:sldId id="291" r:id="rId3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現状分析" id="{B7D04D3B-5669-4409-BC4C-2109A1C7D91D}">
          <p14:sldIdLst>
            <p14:sldId id="379"/>
            <p14:sldId id="257"/>
            <p14:sldId id="362"/>
            <p14:sldId id="266"/>
            <p14:sldId id="269"/>
            <p14:sldId id="270"/>
            <p14:sldId id="295"/>
            <p14:sldId id="299"/>
            <p14:sldId id="273"/>
            <p14:sldId id="304"/>
            <p14:sldId id="359"/>
            <p14:sldId id="345"/>
          </p14:sldIdLst>
        </p14:section>
        <p14:section name="問題意識" id="{51AF4C56-663A-4D5B-B7BC-BCDAC52D6C7D}">
          <p14:sldIdLst>
            <p14:sldId id="285"/>
            <p14:sldId id="297"/>
            <p14:sldId id="344"/>
            <p14:sldId id="339"/>
            <p14:sldId id="367"/>
            <p14:sldId id="360"/>
            <p14:sldId id="350"/>
            <p14:sldId id="361"/>
          </p14:sldIdLst>
        </p14:section>
        <p14:section name="仮説１" id="{1DFDA3F8-E25D-4860-AC95-3C1F89EFA938}">
          <p14:sldIdLst>
            <p14:sldId id="355"/>
            <p14:sldId id="352"/>
            <p14:sldId id="337"/>
            <p14:sldId id="353"/>
            <p14:sldId id="354"/>
            <p14:sldId id="348"/>
            <p14:sldId id="372"/>
            <p14:sldId id="349"/>
            <p14:sldId id="341"/>
            <p14:sldId id="380"/>
            <p14:sldId id="376"/>
            <p14:sldId id="351"/>
            <p14:sldId id="377"/>
            <p14:sldId id="364"/>
          </p14:sldIdLst>
        </p14:section>
        <p14:section name="仮説２" id="{D846119E-5795-45E0-976B-528D2AB6C730}">
          <p14:sldIdLst>
            <p14:sldId id="292"/>
            <p14:sldId id="29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00FF"/>
    <a:srgbClr val="CC3399"/>
    <a:srgbClr val="FF3300"/>
    <a:srgbClr val="000066"/>
    <a:srgbClr val="CC0000"/>
    <a:srgbClr val="FFCC66"/>
    <a:srgbClr val="FF99CC"/>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4" autoAdjust="0"/>
    <p:restoredTop sz="94312" autoAdjust="0"/>
  </p:normalViewPr>
  <p:slideViewPr>
    <p:cSldViewPr snapToGrid="0">
      <p:cViewPr varScale="1">
        <p:scale>
          <a:sx n="77" d="100"/>
          <a:sy n="77" d="100"/>
        </p:scale>
        <p:origin x="80" y="30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6" d="100"/>
          <a:sy n="56" d="100"/>
        </p:scale>
        <p:origin x="1998"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8"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924102591013125"/>
          <c:y val="0.11131938730349231"/>
          <c:w val="0.38533734306523193"/>
          <c:h val="0.8674956349003774"/>
        </c:manualLayout>
      </c:layout>
      <c:pieChart>
        <c:varyColors val="1"/>
        <c:ser>
          <c:idx val="0"/>
          <c:order val="0"/>
          <c:tx>
            <c:strRef>
              <c:f>Sheet1!$B$1</c:f>
              <c:strCache>
                <c:ptCount val="1"/>
                <c:pt idx="0">
                  <c:v>列1</c:v>
                </c:pt>
              </c:strCache>
            </c:strRef>
          </c:tx>
          <c:dPt>
            <c:idx val="0"/>
            <c:bubble3D val="0"/>
            <c:spPr>
              <a:solidFill>
                <a:srgbClr val="92D050"/>
              </a:solidFill>
              <a:ln w="19050">
                <a:solidFill>
                  <a:schemeClr val="lt1"/>
                </a:solidFill>
              </a:ln>
              <a:effectLst/>
            </c:spPr>
            <c:extLst xmlns:c16r2="http://schemas.microsoft.com/office/drawing/2015/06/chart">
              <c:ext xmlns:c16="http://schemas.microsoft.com/office/drawing/2014/chart" uri="{C3380CC4-5D6E-409C-BE32-E72D297353CC}">
                <c16:uniqueId val="{00000002-BBCA-4564-8299-8E2846AFF18E}"/>
              </c:ext>
            </c:extLst>
          </c:dPt>
          <c:dPt>
            <c:idx val="1"/>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1-BBCA-4564-8299-8E2846AFF18E}"/>
              </c:ext>
            </c:extLst>
          </c:dPt>
          <c:dLbls>
            <c:dLbl>
              <c:idx val="0"/>
              <c:layout>
                <c:manualLayout>
                  <c:x val="-0.12882362524613192"/>
                  <c:y val="-0.25339375067922265"/>
                </c:manualLayout>
              </c:layout>
              <c:tx>
                <c:rich>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r>
                      <a:rPr lang="en-US" sz="4000" dirty="0">
                        <a:solidFill>
                          <a:schemeClr val="tx1"/>
                        </a:solidFill>
                        <a:latin typeface="ＭＳ Ｐゴシック" panose="020B0600070205080204" pitchFamily="50" charset="-128"/>
                        <a:ea typeface="ＭＳ Ｐゴシック" panose="020B0600070205080204" pitchFamily="50" charset="-128"/>
                      </a:rPr>
                      <a:t>92.6</a:t>
                    </a:r>
                    <a:r>
                      <a:rPr lang="ja-JP" altLang="en-US" sz="4000" dirty="0">
                        <a:solidFill>
                          <a:schemeClr val="tx1"/>
                        </a:solidFill>
                        <a:latin typeface="ＭＳ Ｐゴシック" panose="020B0600070205080204" pitchFamily="50" charset="-128"/>
                        <a:ea typeface="ＭＳ Ｐゴシック" panose="020B0600070205080204" pitchFamily="50" charset="-128"/>
                      </a:rPr>
                      <a:t>％</a:t>
                    </a:r>
                    <a:endParaRPr lang="en-US" sz="4000" dirty="0">
                      <a:solidFill>
                        <a:schemeClr val="tx1"/>
                      </a:solidFill>
                      <a:latin typeface="ＭＳ Ｐゴシック" panose="020B0600070205080204" pitchFamily="50" charset="-128"/>
                      <a:ea typeface="ＭＳ Ｐゴシック" panose="020B0600070205080204" pitchFamily="50" charset="-128"/>
                    </a:endParaRPr>
                  </a:p>
                </c:rich>
              </c:tx>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BBCA-4564-8299-8E2846AFF18E}"/>
                </c:ext>
                <c:ext xmlns:c15="http://schemas.microsoft.com/office/drawing/2012/chart" uri="{CE6537A1-D6FC-4f65-9D91-7224C49458BB}">
                  <c15:layout>
                    <c:manualLayout>
                      <c:w val="0.24490898229680805"/>
                      <c:h val="0.13724651073627397"/>
                    </c:manualLayout>
                  </c15:layout>
                </c:ext>
              </c:extLst>
            </c:dLbl>
            <c:dLbl>
              <c:idx val="1"/>
              <c:layout>
                <c:manualLayout>
                  <c:x val="3.9742942794886923E-2"/>
                  <c:y val="6.2620155038759659E-2"/>
                </c:manualLayout>
              </c:layout>
              <c:tx>
                <c:rich>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r>
                      <a:rPr lang="en-US" sz="3200" dirty="0">
                        <a:solidFill>
                          <a:schemeClr val="tx1"/>
                        </a:solidFill>
                        <a:latin typeface="ＭＳ Ｐゴシック" panose="020B0600070205080204" pitchFamily="50" charset="-128"/>
                        <a:ea typeface="ＭＳ Ｐゴシック" panose="020B0600070205080204" pitchFamily="50" charset="-128"/>
                      </a:rPr>
                      <a:t>7.4</a:t>
                    </a:r>
                    <a:r>
                      <a:rPr lang="ja-JP" altLang="en-US" sz="3200" dirty="0">
                        <a:solidFill>
                          <a:schemeClr val="tx1"/>
                        </a:solidFill>
                        <a:latin typeface="ＭＳ Ｐゴシック" panose="020B0600070205080204" pitchFamily="50" charset="-128"/>
                        <a:ea typeface="ＭＳ Ｐゴシック" panose="020B0600070205080204" pitchFamily="50" charset="-128"/>
                      </a:rPr>
                      <a:t>％</a:t>
                    </a:r>
                    <a:endParaRPr lang="en-US" sz="3200" dirty="0">
                      <a:solidFill>
                        <a:schemeClr val="tx1"/>
                      </a:solidFill>
                      <a:latin typeface="ＭＳ Ｐゴシック" panose="020B0600070205080204" pitchFamily="50" charset="-128"/>
                      <a:ea typeface="ＭＳ Ｐゴシック" panose="020B0600070205080204" pitchFamily="50" charset="-128"/>
                    </a:endParaRPr>
                  </a:p>
                </c:rich>
              </c:tx>
              <c:spPr>
                <a:noFill/>
                <a:ln>
                  <a:noFill/>
                </a:ln>
                <a:effectLst/>
              </c:spPr>
              <c:txPr>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bestFi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BBCA-4564-8299-8E2846AFF18E}"/>
                </c:ext>
                <c:ext xmlns:c15="http://schemas.microsoft.com/office/drawing/2012/chart" uri="{CE6537A1-D6FC-4f65-9D91-7224C49458BB}">
                  <c15:layout>
                    <c:manualLayout>
                      <c:w val="0.13075405602807322"/>
                      <c:h val="0.14830813953488373"/>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Sheet1!$A$2:$A$3</c:f>
              <c:strCache>
                <c:ptCount val="2"/>
                <c:pt idx="0">
                  <c:v>スキップする</c:v>
                </c:pt>
                <c:pt idx="1">
                  <c:v>スキップしない</c:v>
                </c:pt>
              </c:strCache>
            </c:strRef>
          </c:cat>
          <c:val>
            <c:numRef>
              <c:f>Sheet1!$B$2:$B$3</c:f>
              <c:numCache>
                <c:formatCode>General</c:formatCode>
                <c:ptCount val="2"/>
                <c:pt idx="0">
                  <c:v>63</c:v>
                </c:pt>
                <c:pt idx="1">
                  <c:v>5</c:v>
                </c:pt>
              </c:numCache>
            </c:numRef>
          </c:val>
          <c:extLst xmlns:c16r2="http://schemas.microsoft.com/office/drawing/2015/06/chart">
            <c:ext xmlns:c16="http://schemas.microsoft.com/office/drawing/2014/chart" uri="{C3380CC4-5D6E-409C-BE32-E72D297353CC}">
              <c16:uniqueId val="{00000000-BBCA-4564-8299-8E2846AFF18E}"/>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27680645718326857"/>
          <c:y val="0.91068596367714216"/>
          <c:w val="0.34099643837137711"/>
          <c:h val="6.0738872730046377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人数</c:v>
                </c:pt>
              </c:strCache>
            </c:strRef>
          </c:tx>
          <c:spPr>
            <a:ln w="57150">
              <a:noFill/>
            </a:ln>
          </c:spPr>
          <c:dPt>
            <c:idx val="0"/>
            <c:bubble3D val="0"/>
            <c:spPr>
              <a:solidFill>
                <a:schemeClr val="accent4"/>
              </a:solidFill>
              <a:ln w="57150">
                <a:noFill/>
              </a:ln>
              <a:effectLst/>
            </c:spPr>
            <c:extLst xmlns:c16r2="http://schemas.microsoft.com/office/drawing/2015/06/chart">
              <c:ext xmlns:c16="http://schemas.microsoft.com/office/drawing/2014/chart" uri="{C3380CC4-5D6E-409C-BE32-E72D297353CC}">
                <c16:uniqueId val="{00000003-44B2-4000-B91E-517482A2D5E1}"/>
              </c:ext>
            </c:extLst>
          </c:dPt>
          <c:dPt>
            <c:idx val="1"/>
            <c:bubble3D val="0"/>
            <c:spPr>
              <a:solidFill>
                <a:srgbClr val="92D050"/>
              </a:solidFill>
              <a:ln w="57150">
                <a:noFill/>
              </a:ln>
              <a:effectLst/>
            </c:spPr>
            <c:extLst xmlns:c16r2="http://schemas.microsoft.com/office/drawing/2015/06/chart">
              <c:ext xmlns:c16="http://schemas.microsoft.com/office/drawing/2014/chart" uri="{C3380CC4-5D6E-409C-BE32-E72D297353CC}">
                <c16:uniqueId val="{00000001-44B2-4000-B91E-517482A2D5E1}"/>
              </c:ext>
            </c:extLst>
          </c:dPt>
          <c:dPt>
            <c:idx val="2"/>
            <c:bubble3D val="0"/>
            <c:spPr>
              <a:solidFill>
                <a:schemeClr val="bg1"/>
              </a:solidFill>
              <a:ln w="57150">
                <a:noFill/>
              </a:ln>
              <a:effectLst/>
            </c:spPr>
            <c:extLst xmlns:c16r2="http://schemas.microsoft.com/office/drawing/2015/06/chart">
              <c:ext xmlns:c16="http://schemas.microsoft.com/office/drawing/2014/chart" uri="{C3380CC4-5D6E-409C-BE32-E72D297353CC}">
                <c16:uniqueId val="{00000005-439A-4110-ABC0-30BEDB2B0A75}"/>
              </c:ext>
            </c:extLst>
          </c:dPt>
          <c:dPt>
            <c:idx val="3"/>
            <c:bubble3D val="0"/>
            <c:spPr>
              <a:solidFill>
                <a:schemeClr val="accent1">
                  <a:lumMod val="60000"/>
                </a:schemeClr>
              </a:solidFill>
              <a:ln w="57150">
                <a:noFill/>
              </a:ln>
              <a:effectLst/>
            </c:spPr>
            <c:extLst xmlns:c16r2="http://schemas.microsoft.com/office/drawing/2015/06/chart">
              <c:ext xmlns:c16="http://schemas.microsoft.com/office/drawing/2014/chart" uri="{C3380CC4-5D6E-409C-BE32-E72D297353CC}">
                <c16:uniqueId val="{00000007-439A-4110-ABC0-30BEDB2B0A75}"/>
              </c:ext>
            </c:extLst>
          </c:dPt>
          <c:dPt>
            <c:idx val="4"/>
            <c:bubble3D val="0"/>
            <c:spPr>
              <a:solidFill>
                <a:schemeClr val="accent3">
                  <a:lumMod val="60000"/>
                </a:schemeClr>
              </a:solidFill>
              <a:ln w="57150">
                <a:noFill/>
              </a:ln>
              <a:effectLst/>
            </c:spPr>
            <c:extLst xmlns:c16r2="http://schemas.microsoft.com/office/drawing/2015/06/chart">
              <c:ext xmlns:c16="http://schemas.microsoft.com/office/drawing/2014/chart" uri="{C3380CC4-5D6E-409C-BE32-E72D297353CC}">
                <c16:uniqueId val="{00000009-439A-4110-ABC0-30BEDB2B0A75}"/>
              </c:ext>
            </c:extLst>
          </c:dPt>
          <c:cat>
            <c:strRef>
              <c:f>Sheet1!$A$2:$A$6</c:f>
              <c:strCache>
                <c:ptCount val="3"/>
                <c:pt idx="0">
                  <c:v>すぐにスキップする</c:v>
                </c:pt>
                <c:pt idx="1">
                  <c:v>スキップする</c:v>
                </c:pt>
                <c:pt idx="2">
                  <c:v>スキップしない</c:v>
                </c:pt>
              </c:strCache>
            </c:strRef>
          </c:cat>
          <c:val>
            <c:numRef>
              <c:f>Sheet1!$B$2:$B$6</c:f>
              <c:numCache>
                <c:formatCode>General</c:formatCode>
                <c:ptCount val="5"/>
                <c:pt idx="0">
                  <c:v>73.5</c:v>
                </c:pt>
                <c:pt idx="1">
                  <c:v>19.100000000000001</c:v>
                </c:pt>
                <c:pt idx="2">
                  <c:v>7.4</c:v>
                </c:pt>
              </c:numCache>
            </c:numRef>
          </c:val>
          <c:extLst xmlns:c16r2="http://schemas.microsoft.com/office/drawing/2015/06/chart">
            <c:ext xmlns:c16="http://schemas.microsoft.com/office/drawing/2014/chart" uri="{C3380CC4-5D6E-409C-BE32-E72D297353CC}">
              <c16:uniqueId val="{00000000-44B2-4000-B91E-517482A2D5E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ja-JP" sz="2400" dirty="0" smtClean="0">
                <a:latin typeface="ＭＳ Ｐゴシック" panose="020B0600070205080204" pitchFamily="50" charset="-128"/>
                <a:ea typeface="ＭＳ Ｐゴシック" panose="020B0600070205080204" pitchFamily="50" charset="-128"/>
              </a:rPr>
              <a:t>YouTube</a:t>
            </a:r>
            <a:r>
              <a:rPr lang="ja-JP" altLang="en-US" sz="2400" dirty="0" smtClean="0">
                <a:latin typeface="ＭＳ Ｐゴシック" panose="020B0600070205080204" pitchFamily="50" charset="-128"/>
                <a:ea typeface="ＭＳ Ｐゴシック" panose="020B0600070205080204" pitchFamily="50" charset="-128"/>
              </a:rPr>
              <a:t>動画広告について</a:t>
            </a:r>
            <a:endParaRPr lang="en-US" altLang="ja-JP" sz="2400" dirty="0" smtClean="0">
              <a:latin typeface="ＭＳ Ｐゴシック" panose="020B0600070205080204" pitchFamily="50" charset="-128"/>
              <a:ea typeface="ＭＳ Ｐゴシック" panose="020B0600070205080204" pitchFamily="50" charset="-128"/>
            </a:endParaRPr>
          </a:p>
          <a:p>
            <a:pPr>
              <a:defRPr/>
            </a:pPr>
            <a:r>
              <a:rPr lang="ja-JP" altLang="en-US" sz="2400" dirty="0" smtClean="0">
                <a:latin typeface="ＭＳ Ｐゴシック" panose="020B0600070205080204" pitchFamily="50" charset="-128"/>
                <a:ea typeface="ＭＳ Ｐゴシック" panose="020B0600070205080204" pitchFamily="50" charset="-128"/>
              </a:rPr>
              <a:t>どう思いますか</a:t>
            </a:r>
            <a:endParaRPr lang="ja-JP" altLang="en-US" sz="2400" dirty="0">
              <a:latin typeface="ＭＳ Ｐゴシック" panose="020B0600070205080204" pitchFamily="50" charset="-128"/>
              <a:ea typeface="ＭＳ Ｐゴシック" panose="020B0600070205080204" pitchFamily="50" charset="-128"/>
            </a:endParaRPr>
          </a:p>
        </c:rich>
      </c:tx>
      <c:layout>
        <c:manualLayout>
          <c:xMode val="edge"/>
          <c:yMode val="edge"/>
          <c:x val="0.14251207427528306"/>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23110502484023543"/>
          <c:y val="0.20310691340980591"/>
          <c:w val="0.58012460327083581"/>
          <c:h val="0.67066250600327271"/>
        </c:manualLayout>
      </c:layout>
      <c:pieChart>
        <c:varyColors val="1"/>
        <c:ser>
          <c:idx val="0"/>
          <c:order val="0"/>
          <c:tx>
            <c:strRef>
              <c:f>Sheet1!$B$1</c:f>
              <c:strCache>
                <c:ptCount val="1"/>
                <c:pt idx="0">
                  <c:v>人数</c:v>
                </c:pt>
              </c:strCache>
            </c:strRef>
          </c:tx>
          <c:dPt>
            <c:idx val="0"/>
            <c:bubble3D val="0"/>
            <c:spPr>
              <a:solidFill>
                <a:srgbClr val="FF6600"/>
              </a:solidFill>
              <a:ln w="19050">
                <a:solidFill>
                  <a:schemeClr val="lt1"/>
                </a:solidFill>
              </a:ln>
              <a:effectLst/>
            </c:spPr>
            <c:extLst xmlns:c16r2="http://schemas.microsoft.com/office/drawing/2015/06/chart">
              <c:ext xmlns:c16="http://schemas.microsoft.com/office/drawing/2014/chart" uri="{C3380CC4-5D6E-409C-BE32-E72D297353CC}">
                <c16:uniqueId val="{00000001-CFCB-4A71-A211-958CA8AC873B}"/>
              </c:ext>
            </c:extLst>
          </c:dPt>
          <c:dPt>
            <c:idx val="1"/>
            <c:bubble3D val="0"/>
            <c:spPr>
              <a:solidFill>
                <a:srgbClr val="FFC000"/>
              </a:solidFill>
              <a:ln w="19050">
                <a:solidFill>
                  <a:schemeClr val="lt1"/>
                </a:solidFill>
              </a:ln>
              <a:effectLst/>
            </c:spPr>
            <c:extLst xmlns:c16r2="http://schemas.microsoft.com/office/drawing/2015/06/chart">
              <c:ext xmlns:c16="http://schemas.microsoft.com/office/drawing/2014/chart" uri="{C3380CC4-5D6E-409C-BE32-E72D297353CC}">
                <c16:uniqueId val="{00000002-CFCB-4A71-A211-958CA8AC873B}"/>
              </c:ext>
            </c:extLst>
          </c:dPt>
          <c:dPt>
            <c:idx val="2"/>
            <c:bubble3D val="0"/>
            <c:spPr>
              <a:solidFill>
                <a:srgbClr val="FFFF00"/>
              </a:solidFill>
              <a:ln w="19050">
                <a:solidFill>
                  <a:schemeClr val="lt1"/>
                </a:solidFill>
              </a:ln>
              <a:effectLst/>
            </c:spPr>
            <c:extLst xmlns:c16r2="http://schemas.microsoft.com/office/drawing/2015/06/chart">
              <c:ext xmlns:c16="http://schemas.microsoft.com/office/drawing/2014/chart" uri="{C3380CC4-5D6E-409C-BE32-E72D297353CC}">
                <c16:uniqueId val="{00000003-CFCB-4A71-A211-958CA8AC873B}"/>
              </c:ext>
            </c:extLst>
          </c:dPt>
          <c:dPt>
            <c:idx val="3"/>
            <c:bubble3D val="0"/>
            <c:spPr>
              <a:solidFill>
                <a:srgbClr val="92D050"/>
              </a:solidFill>
              <a:ln w="19050">
                <a:solidFill>
                  <a:schemeClr val="lt1"/>
                </a:solidFill>
              </a:ln>
              <a:effectLst/>
            </c:spPr>
            <c:extLst xmlns:c16r2="http://schemas.microsoft.com/office/drawing/2015/06/chart">
              <c:ext xmlns:c16="http://schemas.microsoft.com/office/drawing/2014/chart" uri="{C3380CC4-5D6E-409C-BE32-E72D297353CC}">
                <c16:uniqueId val="{00000004-CFCB-4A71-A211-958CA8AC873B}"/>
              </c:ext>
            </c:extLst>
          </c:dPt>
          <c:dPt>
            <c:idx val="4"/>
            <c:bubble3D val="0"/>
            <c:spPr>
              <a:solidFill>
                <a:schemeClr val="accent5"/>
              </a:solidFill>
              <a:ln w="19050">
                <a:solidFill>
                  <a:schemeClr val="lt1"/>
                </a:solidFill>
              </a:ln>
              <a:effectLst/>
            </c:spPr>
          </c:dPt>
          <c:cat>
            <c:strRef>
              <c:f>Sheet1!$A$2:$A$6</c:f>
              <c:strCache>
                <c:ptCount val="5"/>
                <c:pt idx="0">
                  <c:v>非常にイライラする</c:v>
                </c:pt>
                <c:pt idx="1">
                  <c:v>イライラする</c:v>
                </c:pt>
                <c:pt idx="2">
                  <c:v>少しイライラする</c:v>
                </c:pt>
                <c:pt idx="3">
                  <c:v>イライラしない</c:v>
                </c:pt>
                <c:pt idx="4">
                  <c:v>全くイライラしない</c:v>
                </c:pt>
              </c:strCache>
            </c:strRef>
          </c:cat>
          <c:val>
            <c:numRef>
              <c:f>Sheet1!$B$2:$B$6</c:f>
              <c:numCache>
                <c:formatCode>General</c:formatCode>
                <c:ptCount val="5"/>
                <c:pt idx="0">
                  <c:v>9</c:v>
                </c:pt>
                <c:pt idx="1">
                  <c:v>5</c:v>
                </c:pt>
                <c:pt idx="2">
                  <c:v>9</c:v>
                </c:pt>
                <c:pt idx="3">
                  <c:v>6</c:v>
                </c:pt>
                <c:pt idx="4">
                  <c:v>2</c:v>
                </c:pt>
              </c:numCache>
            </c:numRef>
          </c:val>
          <c:extLst xmlns:c16r2="http://schemas.microsoft.com/office/drawing/2015/06/chart">
            <c:ext xmlns:c16="http://schemas.microsoft.com/office/drawing/2014/chart" uri="{C3380CC4-5D6E-409C-BE32-E72D297353CC}">
              <c16:uniqueId val="{00000000-CFCB-4A71-A211-958CA8AC873B}"/>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5.0272227995011826E-2"/>
          <c:y val="0.88265522540790864"/>
          <c:w val="0.94972784702265101"/>
          <c:h val="8.449669308934679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sz="2400" dirty="0" smtClean="0">
                <a:latin typeface="ＭＳ Ｐゴシック" panose="020B0600070205080204" pitchFamily="50" charset="-128"/>
                <a:ea typeface="ＭＳ Ｐゴシック" panose="020B0600070205080204" pitchFamily="50" charset="-128"/>
              </a:rPr>
              <a:t>動画広告をスキップするまで表示される</a:t>
            </a:r>
            <a:endParaRPr lang="en-US" altLang="ja-JP" sz="2400" dirty="0" smtClean="0">
              <a:latin typeface="ＭＳ Ｐゴシック" panose="020B0600070205080204" pitchFamily="50" charset="-128"/>
              <a:ea typeface="ＭＳ Ｐゴシック" panose="020B0600070205080204" pitchFamily="50" charset="-128"/>
            </a:endParaRPr>
          </a:p>
          <a:p>
            <a:pPr>
              <a:defRPr/>
            </a:pPr>
            <a:r>
              <a:rPr lang="ja-JP" altLang="en-US" sz="2400" dirty="0" smtClean="0">
                <a:latin typeface="ＭＳ Ｐゴシック" panose="020B0600070205080204" pitchFamily="50" charset="-128"/>
                <a:ea typeface="ＭＳ Ｐゴシック" panose="020B0600070205080204" pitchFamily="50" charset="-128"/>
              </a:rPr>
              <a:t>カウントダウンの表示についてどう思いますか</a:t>
            </a:r>
            <a:endParaRPr lang="ja-JP" altLang="en-US" sz="2400" dirty="0">
              <a:latin typeface="ＭＳ Ｐゴシック" panose="020B0600070205080204" pitchFamily="50" charset="-128"/>
              <a:ea typeface="ＭＳ Ｐゴシック" panose="020B0600070205080204" pitchFamily="50" charset="-128"/>
            </a:endParaRPr>
          </a:p>
        </c:rich>
      </c:tx>
      <c:layout>
        <c:manualLayout>
          <c:xMode val="edge"/>
          <c:yMode val="edge"/>
          <c:x val="5.3319752648712609E-2"/>
          <c:y val="3.6155237582175974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pieChart>
        <c:varyColors val="1"/>
        <c:ser>
          <c:idx val="0"/>
          <c:order val="0"/>
          <c:tx>
            <c:strRef>
              <c:f>Sheet1!$B$1</c:f>
              <c:strCache>
                <c:ptCount val="1"/>
                <c:pt idx="0">
                  <c:v>売上高</c:v>
                </c:pt>
              </c:strCache>
            </c:strRef>
          </c:tx>
          <c:dPt>
            <c:idx val="0"/>
            <c:bubble3D val="0"/>
            <c:spPr>
              <a:solidFill>
                <a:srgbClr val="FF6600"/>
              </a:solidFill>
              <a:ln w="19050">
                <a:solidFill>
                  <a:schemeClr val="lt1"/>
                </a:solidFill>
              </a:ln>
              <a:effectLst/>
            </c:spPr>
            <c:extLst xmlns:c16r2="http://schemas.microsoft.com/office/drawing/2015/06/chart">
              <c:ext xmlns:c16="http://schemas.microsoft.com/office/drawing/2014/chart" uri="{C3380CC4-5D6E-409C-BE32-E72D297353CC}">
                <c16:uniqueId val="{00000001-898A-4211-ADE9-684A7AF3B568}"/>
              </c:ext>
            </c:extLst>
          </c:dPt>
          <c:dPt>
            <c:idx val="1"/>
            <c:bubble3D val="0"/>
            <c:spPr>
              <a:solidFill>
                <a:srgbClr val="FFC000"/>
              </a:solidFill>
              <a:ln w="19050">
                <a:solidFill>
                  <a:schemeClr val="lt1"/>
                </a:solidFill>
              </a:ln>
              <a:effectLst/>
            </c:spPr>
            <c:extLst xmlns:c16r2="http://schemas.microsoft.com/office/drawing/2015/06/chart">
              <c:ext xmlns:c16="http://schemas.microsoft.com/office/drawing/2014/chart" uri="{C3380CC4-5D6E-409C-BE32-E72D297353CC}">
                <c16:uniqueId val="{00000002-898A-4211-ADE9-684A7AF3B568}"/>
              </c:ext>
            </c:extLst>
          </c:dPt>
          <c:dPt>
            <c:idx val="2"/>
            <c:bubble3D val="0"/>
            <c:spPr>
              <a:solidFill>
                <a:srgbClr val="FFFF00"/>
              </a:solidFill>
              <a:ln w="19050">
                <a:solidFill>
                  <a:schemeClr val="lt1"/>
                </a:solidFill>
              </a:ln>
              <a:effectLst/>
            </c:spPr>
            <c:extLst xmlns:c16r2="http://schemas.microsoft.com/office/drawing/2015/06/chart">
              <c:ext xmlns:c16="http://schemas.microsoft.com/office/drawing/2014/chart" uri="{C3380CC4-5D6E-409C-BE32-E72D297353CC}">
                <c16:uniqueId val="{00000003-898A-4211-ADE9-684A7AF3B568}"/>
              </c:ext>
            </c:extLst>
          </c:dPt>
          <c:dPt>
            <c:idx val="3"/>
            <c:bubble3D val="0"/>
            <c:spPr>
              <a:solidFill>
                <a:srgbClr val="92D050"/>
              </a:solidFill>
              <a:ln w="19050">
                <a:solidFill>
                  <a:schemeClr val="lt1"/>
                </a:solidFill>
              </a:ln>
              <a:effectLst/>
            </c:spPr>
            <c:extLst xmlns:c16r2="http://schemas.microsoft.com/office/drawing/2015/06/chart">
              <c:ext xmlns:c16="http://schemas.microsoft.com/office/drawing/2014/chart" uri="{C3380CC4-5D6E-409C-BE32-E72D297353CC}">
                <c16:uniqueId val="{00000004-898A-4211-ADE9-684A7AF3B568}"/>
              </c:ext>
            </c:extLst>
          </c:dPt>
          <c:dPt>
            <c:idx val="4"/>
            <c:bubble3D val="0"/>
            <c:spPr>
              <a:solidFill>
                <a:schemeClr val="accent5"/>
              </a:solidFill>
              <a:ln w="19050">
                <a:solidFill>
                  <a:schemeClr val="lt1"/>
                </a:solidFill>
              </a:ln>
              <a:effectLst/>
            </c:spPr>
          </c:dPt>
          <c:cat>
            <c:strRef>
              <c:f>Sheet1!$A$2:$A$6</c:f>
              <c:strCache>
                <c:ptCount val="5"/>
                <c:pt idx="0">
                  <c:v>非常にイライラする</c:v>
                </c:pt>
                <c:pt idx="1">
                  <c:v>イライラする</c:v>
                </c:pt>
                <c:pt idx="2">
                  <c:v>少しイライラする</c:v>
                </c:pt>
                <c:pt idx="3">
                  <c:v>イライラしない</c:v>
                </c:pt>
                <c:pt idx="4">
                  <c:v>全くイライラしない</c:v>
                </c:pt>
              </c:strCache>
            </c:strRef>
          </c:cat>
          <c:val>
            <c:numRef>
              <c:f>Sheet1!$B$2:$B$6</c:f>
              <c:numCache>
                <c:formatCode>General</c:formatCode>
                <c:ptCount val="5"/>
                <c:pt idx="0">
                  <c:v>10</c:v>
                </c:pt>
                <c:pt idx="1">
                  <c:v>2</c:v>
                </c:pt>
                <c:pt idx="2">
                  <c:v>9</c:v>
                </c:pt>
                <c:pt idx="3">
                  <c:v>8</c:v>
                </c:pt>
                <c:pt idx="4">
                  <c:v>2</c:v>
                </c:pt>
              </c:numCache>
            </c:numRef>
          </c:val>
          <c:extLst xmlns:c16r2="http://schemas.microsoft.com/office/drawing/2015/06/chart">
            <c:ext xmlns:c16="http://schemas.microsoft.com/office/drawing/2014/chart" uri="{C3380CC4-5D6E-409C-BE32-E72D297353CC}">
              <c16:uniqueId val="{00000000-898A-4211-ADE9-684A7AF3B56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17879793666087102"/>
          <c:y val="0.84407106661235709"/>
          <c:w val="0.70753634873297855"/>
          <c:h val="7.7012626959412411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61489A-1A67-403C-BA6F-FB418A7DFDD4}" type="doc">
      <dgm:prSet loTypeId="urn:microsoft.com/office/officeart/2005/8/layout/hProcess9" loCatId="process" qsTypeId="urn:microsoft.com/office/officeart/2005/8/quickstyle/simple1" qsCatId="simple" csTypeId="urn:microsoft.com/office/officeart/2005/8/colors/accent1_2" csCatId="accent1" phldr="1"/>
      <dgm:spPr/>
    </dgm:pt>
    <dgm:pt modelId="{CEB4DA7E-5A37-4528-92F9-C822F3D83D2D}">
      <dgm:prSet phldrT="[テキスト]" custT="1"/>
      <dgm:spPr/>
      <dgm:t>
        <a:bodyPr/>
        <a:lstStyle/>
        <a:p>
          <a:endParaRPr kumimoji="1" lang="en-US" altLang="ja-JP" sz="2800" b="1" dirty="0"/>
        </a:p>
        <a:p>
          <a:r>
            <a:rPr kumimoji="1" lang="ja-JP" altLang="en-US" sz="2800" b="1" dirty="0">
              <a:latin typeface="ＭＳ Ｐゴシック" panose="020B0600070205080204" pitchFamily="50" charset="-128"/>
              <a:ea typeface="ＭＳ Ｐゴシック" panose="020B0600070205080204" pitchFamily="50" charset="-128"/>
            </a:rPr>
            <a:t>二重仮説</a:t>
          </a:r>
          <a:r>
            <a:rPr kumimoji="1" lang="ja-JP" altLang="en-US" sz="2800" b="1" dirty="0" smtClean="0">
              <a:latin typeface="ＭＳ Ｐゴシック" panose="020B0600070205080204" pitchFamily="50" charset="-128"/>
              <a:ea typeface="ＭＳ Ｐゴシック" panose="020B0600070205080204" pitchFamily="50" charset="-128"/>
            </a:rPr>
            <a:t>理論</a:t>
          </a:r>
          <a:endParaRPr kumimoji="1" lang="en-US" altLang="ja-JP" sz="2800" dirty="0">
            <a:latin typeface="ＭＳ Ｐゴシック" panose="020B0600070205080204" pitchFamily="50" charset="-128"/>
            <a:ea typeface="ＭＳ Ｐゴシック" panose="020B0600070205080204" pitchFamily="50" charset="-128"/>
          </a:endParaRPr>
        </a:p>
        <a:p>
          <a:endParaRPr kumimoji="1" lang="ja-JP" altLang="en-US" sz="2400" dirty="0"/>
        </a:p>
      </dgm:t>
    </dgm:pt>
    <dgm:pt modelId="{0CA5325F-852D-45D7-A87E-967B99096D10}" type="parTrans" cxnId="{84F206CF-7DAB-49CB-B951-E2C731CAA933}">
      <dgm:prSet/>
      <dgm:spPr/>
      <dgm:t>
        <a:bodyPr/>
        <a:lstStyle/>
        <a:p>
          <a:endParaRPr kumimoji="1" lang="ja-JP" altLang="en-US"/>
        </a:p>
      </dgm:t>
    </dgm:pt>
    <dgm:pt modelId="{F407D856-1893-496C-98A1-25BB46C2470D}" type="sibTrans" cxnId="{84F206CF-7DAB-49CB-B951-E2C731CAA933}">
      <dgm:prSet/>
      <dgm:spPr/>
      <dgm:t>
        <a:bodyPr/>
        <a:lstStyle/>
        <a:p>
          <a:endParaRPr kumimoji="1" lang="ja-JP" altLang="en-US"/>
        </a:p>
      </dgm:t>
    </dgm:pt>
    <dgm:pt modelId="{DB4F704F-3128-4879-BCD8-4C68EBEB3AF9}">
      <dgm:prSet phldrT="[テキスト]" custT="1"/>
      <dgm:spPr/>
      <dgm:t>
        <a:bodyPr/>
        <a:lstStyle/>
        <a:p>
          <a:pPr algn="ctr"/>
          <a:r>
            <a:rPr kumimoji="1" lang="ja-JP" altLang="en-US" sz="2800" b="1" dirty="0" smtClean="0">
              <a:latin typeface="ＭＳ Ｐゴシック" panose="020B0600070205080204" pitchFamily="50" charset="-128"/>
              <a:ea typeface="ＭＳ Ｐゴシック" panose="020B0600070205080204" pitchFamily="50" charset="-128"/>
            </a:rPr>
            <a:t>否定的感情状態の注視</a:t>
          </a:r>
          <a:endParaRPr kumimoji="1" lang="en-US" altLang="ja-JP" sz="2800" b="1" dirty="0" smtClean="0">
            <a:latin typeface="ＭＳ Ｐゴシック" panose="020B0600070205080204" pitchFamily="50" charset="-128"/>
            <a:ea typeface="ＭＳ Ｐゴシック" panose="020B0600070205080204" pitchFamily="50" charset="-128"/>
          </a:endParaRPr>
        </a:p>
      </dgm:t>
    </dgm:pt>
    <dgm:pt modelId="{B8B31D09-B142-4243-BDF2-B123149CF377}" type="parTrans" cxnId="{B39CD6D4-E018-43A2-B507-E4B2E54C5AE5}">
      <dgm:prSet/>
      <dgm:spPr/>
      <dgm:t>
        <a:bodyPr/>
        <a:lstStyle/>
        <a:p>
          <a:endParaRPr kumimoji="1" lang="ja-JP" altLang="en-US"/>
        </a:p>
      </dgm:t>
    </dgm:pt>
    <dgm:pt modelId="{3FAD0646-B0B4-4EB9-B612-0AAAF3F02336}" type="sibTrans" cxnId="{B39CD6D4-E018-43A2-B507-E4B2E54C5AE5}">
      <dgm:prSet/>
      <dgm:spPr/>
      <dgm:t>
        <a:bodyPr/>
        <a:lstStyle/>
        <a:p>
          <a:endParaRPr kumimoji="1" lang="ja-JP" altLang="en-US"/>
        </a:p>
      </dgm:t>
    </dgm:pt>
    <dgm:pt modelId="{A72E256F-4044-461E-A039-7431CB200D34}">
      <dgm:prSet phldrT="[テキスト]" custT="1"/>
      <dgm:spPr/>
      <dgm:t>
        <a:bodyPr/>
        <a:lstStyle/>
        <a:p>
          <a:r>
            <a:rPr kumimoji="1" lang="ja-JP" altLang="en-US" sz="2800" b="1" dirty="0" smtClean="0">
              <a:latin typeface="ＭＳ Ｐゴシック" panose="020B0600070205080204" pitchFamily="50" charset="-128"/>
              <a:ea typeface="ＭＳ Ｐゴシック" panose="020B0600070205080204" pitchFamily="50" charset="-128"/>
            </a:rPr>
            <a:t>カウントダウンは視聴者に広告へ注意を向けることを妨げている？</a:t>
          </a:r>
          <a:endParaRPr kumimoji="1" lang="ja-JP" altLang="en-US" sz="2800" b="1" dirty="0">
            <a:latin typeface="ＭＳ Ｐゴシック" panose="020B0600070205080204" pitchFamily="50" charset="-128"/>
            <a:ea typeface="ＭＳ Ｐゴシック" panose="020B0600070205080204" pitchFamily="50" charset="-128"/>
          </a:endParaRPr>
        </a:p>
      </dgm:t>
    </dgm:pt>
    <dgm:pt modelId="{5707AA05-7F7B-49DA-A717-133FAA90E8B9}" type="parTrans" cxnId="{B52D4CB0-48F4-40B9-9A41-1FE9D64FB426}">
      <dgm:prSet/>
      <dgm:spPr/>
      <dgm:t>
        <a:bodyPr/>
        <a:lstStyle/>
        <a:p>
          <a:endParaRPr kumimoji="1" lang="ja-JP" altLang="en-US"/>
        </a:p>
      </dgm:t>
    </dgm:pt>
    <dgm:pt modelId="{29F59264-82ED-4FF2-835D-125C28245E26}" type="sibTrans" cxnId="{B52D4CB0-48F4-40B9-9A41-1FE9D64FB426}">
      <dgm:prSet/>
      <dgm:spPr/>
      <dgm:t>
        <a:bodyPr/>
        <a:lstStyle/>
        <a:p>
          <a:endParaRPr kumimoji="1" lang="ja-JP" altLang="en-US"/>
        </a:p>
      </dgm:t>
    </dgm:pt>
    <dgm:pt modelId="{D86F4E03-3AD6-4BE5-A1E6-86BC353EA603}" type="pres">
      <dgm:prSet presAssocID="{8061489A-1A67-403C-BA6F-FB418A7DFDD4}" presName="CompostProcess" presStyleCnt="0">
        <dgm:presLayoutVars>
          <dgm:dir/>
          <dgm:resizeHandles val="exact"/>
        </dgm:presLayoutVars>
      </dgm:prSet>
      <dgm:spPr/>
    </dgm:pt>
    <dgm:pt modelId="{2126C4C5-3FB1-4A93-9FBF-A0C0045240B0}" type="pres">
      <dgm:prSet presAssocID="{8061489A-1A67-403C-BA6F-FB418A7DFDD4}" presName="arrow" presStyleLbl="bgShp" presStyleIdx="0" presStyleCnt="1"/>
      <dgm:spPr/>
    </dgm:pt>
    <dgm:pt modelId="{06E59A4B-6C37-4BB2-9F0E-5712E1055E61}" type="pres">
      <dgm:prSet presAssocID="{8061489A-1A67-403C-BA6F-FB418A7DFDD4}" presName="linearProcess" presStyleCnt="0"/>
      <dgm:spPr/>
    </dgm:pt>
    <dgm:pt modelId="{51860C73-93A2-4E50-AD44-9520808A4890}" type="pres">
      <dgm:prSet presAssocID="{CEB4DA7E-5A37-4528-92F9-C822F3D83D2D}" presName="textNode" presStyleLbl="node1" presStyleIdx="0" presStyleCnt="3" custScaleX="82967" custLinFactNeighborX="-139">
        <dgm:presLayoutVars>
          <dgm:bulletEnabled val="1"/>
        </dgm:presLayoutVars>
      </dgm:prSet>
      <dgm:spPr/>
      <dgm:t>
        <a:bodyPr/>
        <a:lstStyle/>
        <a:p>
          <a:endParaRPr kumimoji="1" lang="ja-JP" altLang="en-US"/>
        </a:p>
      </dgm:t>
    </dgm:pt>
    <dgm:pt modelId="{55F4F7D9-7073-444B-9232-D91908B6A24A}" type="pres">
      <dgm:prSet presAssocID="{F407D856-1893-496C-98A1-25BB46C2470D}" presName="sibTrans" presStyleCnt="0"/>
      <dgm:spPr/>
    </dgm:pt>
    <dgm:pt modelId="{E9EB4241-E578-4466-8F13-D848BA48AF57}" type="pres">
      <dgm:prSet presAssocID="{DB4F704F-3128-4879-BCD8-4C68EBEB3AF9}" presName="textNode" presStyleLbl="node1" presStyleIdx="1" presStyleCnt="3" custScaleX="87381">
        <dgm:presLayoutVars>
          <dgm:bulletEnabled val="1"/>
        </dgm:presLayoutVars>
      </dgm:prSet>
      <dgm:spPr/>
      <dgm:t>
        <a:bodyPr/>
        <a:lstStyle/>
        <a:p>
          <a:endParaRPr kumimoji="1" lang="ja-JP" altLang="en-US"/>
        </a:p>
      </dgm:t>
    </dgm:pt>
    <dgm:pt modelId="{05AE2140-0605-4817-A7AD-A6DFED48CD88}" type="pres">
      <dgm:prSet presAssocID="{3FAD0646-B0B4-4EB9-B612-0AAAF3F02336}" presName="sibTrans" presStyleCnt="0"/>
      <dgm:spPr/>
    </dgm:pt>
    <dgm:pt modelId="{9D3A97FC-86CE-4DBA-9CE6-1C6597712DD0}" type="pres">
      <dgm:prSet presAssocID="{A72E256F-4044-461E-A039-7431CB200D34}" presName="textNode" presStyleLbl="node1" presStyleIdx="2" presStyleCnt="3" custScaleX="117638" custLinFactX="10851" custLinFactNeighborX="100000">
        <dgm:presLayoutVars>
          <dgm:bulletEnabled val="1"/>
        </dgm:presLayoutVars>
      </dgm:prSet>
      <dgm:spPr/>
      <dgm:t>
        <a:bodyPr/>
        <a:lstStyle/>
        <a:p>
          <a:endParaRPr kumimoji="1" lang="ja-JP" altLang="en-US"/>
        </a:p>
      </dgm:t>
    </dgm:pt>
  </dgm:ptLst>
  <dgm:cxnLst>
    <dgm:cxn modelId="{5348CB55-8C93-40B4-8203-46F401384B24}" type="presOf" srcId="{DB4F704F-3128-4879-BCD8-4C68EBEB3AF9}" destId="{E9EB4241-E578-4466-8F13-D848BA48AF57}" srcOrd="0" destOrd="0" presId="urn:microsoft.com/office/officeart/2005/8/layout/hProcess9"/>
    <dgm:cxn modelId="{418F6926-6C02-4868-9D73-B0836077BD98}" type="presOf" srcId="{CEB4DA7E-5A37-4528-92F9-C822F3D83D2D}" destId="{51860C73-93A2-4E50-AD44-9520808A4890}" srcOrd="0" destOrd="0" presId="urn:microsoft.com/office/officeart/2005/8/layout/hProcess9"/>
    <dgm:cxn modelId="{B39CD6D4-E018-43A2-B507-E4B2E54C5AE5}" srcId="{8061489A-1A67-403C-BA6F-FB418A7DFDD4}" destId="{DB4F704F-3128-4879-BCD8-4C68EBEB3AF9}" srcOrd="1" destOrd="0" parTransId="{B8B31D09-B142-4243-BDF2-B123149CF377}" sibTransId="{3FAD0646-B0B4-4EB9-B612-0AAAF3F02336}"/>
    <dgm:cxn modelId="{B52D4CB0-48F4-40B9-9A41-1FE9D64FB426}" srcId="{8061489A-1A67-403C-BA6F-FB418A7DFDD4}" destId="{A72E256F-4044-461E-A039-7431CB200D34}" srcOrd="2" destOrd="0" parTransId="{5707AA05-7F7B-49DA-A717-133FAA90E8B9}" sibTransId="{29F59264-82ED-4FF2-835D-125C28245E26}"/>
    <dgm:cxn modelId="{84F206CF-7DAB-49CB-B951-E2C731CAA933}" srcId="{8061489A-1A67-403C-BA6F-FB418A7DFDD4}" destId="{CEB4DA7E-5A37-4528-92F9-C822F3D83D2D}" srcOrd="0" destOrd="0" parTransId="{0CA5325F-852D-45D7-A87E-967B99096D10}" sibTransId="{F407D856-1893-496C-98A1-25BB46C2470D}"/>
    <dgm:cxn modelId="{225BEE38-A810-471A-9C86-CEBA2CA69A96}" type="presOf" srcId="{8061489A-1A67-403C-BA6F-FB418A7DFDD4}" destId="{D86F4E03-3AD6-4BE5-A1E6-86BC353EA603}" srcOrd="0" destOrd="0" presId="urn:microsoft.com/office/officeart/2005/8/layout/hProcess9"/>
    <dgm:cxn modelId="{8E3363CF-75C9-4ACB-9F3D-7ACF363527B3}" type="presOf" srcId="{A72E256F-4044-461E-A039-7431CB200D34}" destId="{9D3A97FC-86CE-4DBA-9CE6-1C6597712DD0}" srcOrd="0" destOrd="0" presId="urn:microsoft.com/office/officeart/2005/8/layout/hProcess9"/>
    <dgm:cxn modelId="{DE64C9CF-6E7A-432B-BF12-9CD257508512}" type="presParOf" srcId="{D86F4E03-3AD6-4BE5-A1E6-86BC353EA603}" destId="{2126C4C5-3FB1-4A93-9FBF-A0C0045240B0}" srcOrd="0" destOrd="0" presId="urn:microsoft.com/office/officeart/2005/8/layout/hProcess9"/>
    <dgm:cxn modelId="{EB41FEDB-2091-4982-9E5F-466724A69171}" type="presParOf" srcId="{D86F4E03-3AD6-4BE5-A1E6-86BC353EA603}" destId="{06E59A4B-6C37-4BB2-9F0E-5712E1055E61}" srcOrd="1" destOrd="0" presId="urn:microsoft.com/office/officeart/2005/8/layout/hProcess9"/>
    <dgm:cxn modelId="{BA614885-7C15-4A9A-9D4C-8A1F9842E183}" type="presParOf" srcId="{06E59A4B-6C37-4BB2-9F0E-5712E1055E61}" destId="{51860C73-93A2-4E50-AD44-9520808A4890}" srcOrd="0" destOrd="0" presId="urn:microsoft.com/office/officeart/2005/8/layout/hProcess9"/>
    <dgm:cxn modelId="{953C374A-63C1-4C2C-BDE2-4A65854B6E6B}" type="presParOf" srcId="{06E59A4B-6C37-4BB2-9F0E-5712E1055E61}" destId="{55F4F7D9-7073-444B-9232-D91908B6A24A}" srcOrd="1" destOrd="0" presId="urn:microsoft.com/office/officeart/2005/8/layout/hProcess9"/>
    <dgm:cxn modelId="{85959B3F-E6A6-4E72-B010-8CD228BC17D9}" type="presParOf" srcId="{06E59A4B-6C37-4BB2-9F0E-5712E1055E61}" destId="{E9EB4241-E578-4466-8F13-D848BA48AF57}" srcOrd="2" destOrd="0" presId="urn:microsoft.com/office/officeart/2005/8/layout/hProcess9"/>
    <dgm:cxn modelId="{762AE73F-67AE-46CA-AF6E-E11A6A4A2153}" type="presParOf" srcId="{06E59A4B-6C37-4BB2-9F0E-5712E1055E61}" destId="{05AE2140-0605-4817-A7AD-A6DFED48CD88}" srcOrd="3" destOrd="0" presId="urn:microsoft.com/office/officeart/2005/8/layout/hProcess9"/>
    <dgm:cxn modelId="{84514DC1-4D24-459E-B99E-9FDDA5D12EC0}" type="presParOf" srcId="{06E59A4B-6C37-4BB2-9F0E-5712E1055E61}" destId="{9D3A97FC-86CE-4DBA-9CE6-1C6597712DD0}"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26C4C5-3FB1-4A93-9FBF-A0C0045240B0}">
      <dsp:nvSpPr>
        <dsp:cNvPr id="0" name=""/>
        <dsp:cNvSpPr/>
      </dsp:nvSpPr>
      <dsp:spPr>
        <a:xfrm>
          <a:off x="788669" y="0"/>
          <a:ext cx="8938260" cy="435133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860C73-93A2-4E50-AD44-9520808A4890}">
      <dsp:nvSpPr>
        <dsp:cNvPr id="0" name=""/>
        <dsp:cNvSpPr/>
      </dsp:nvSpPr>
      <dsp:spPr>
        <a:xfrm>
          <a:off x="290" y="1305401"/>
          <a:ext cx="2779862"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endParaRPr kumimoji="1" lang="en-US" altLang="ja-JP" sz="2800" b="1" kern="1200" dirty="0"/>
        </a:p>
        <a:p>
          <a:pPr lvl="0" algn="ctr" defTabSz="1244600">
            <a:lnSpc>
              <a:spcPct val="90000"/>
            </a:lnSpc>
            <a:spcBef>
              <a:spcPct val="0"/>
            </a:spcBef>
            <a:spcAft>
              <a:spcPct val="35000"/>
            </a:spcAft>
          </a:pPr>
          <a:r>
            <a:rPr kumimoji="1" lang="ja-JP" altLang="en-US" sz="2800" b="1" kern="1200" dirty="0">
              <a:latin typeface="ＭＳ Ｐゴシック" panose="020B0600070205080204" pitchFamily="50" charset="-128"/>
              <a:ea typeface="ＭＳ Ｐゴシック" panose="020B0600070205080204" pitchFamily="50" charset="-128"/>
            </a:rPr>
            <a:t>二重仮説</a:t>
          </a:r>
          <a:r>
            <a:rPr kumimoji="1" lang="ja-JP" altLang="en-US" sz="2800" b="1" kern="1200" dirty="0" smtClean="0">
              <a:latin typeface="ＭＳ Ｐゴシック" panose="020B0600070205080204" pitchFamily="50" charset="-128"/>
              <a:ea typeface="ＭＳ Ｐゴシック" panose="020B0600070205080204" pitchFamily="50" charset="-128"/>
            </a:rPr>
            <a:t>理論</a:t>
          </a:r>
          <a:endParaRPr kumimoji="1" lang="en-US" altLang="ja-JP" sz="2800" kern="1200" dirty="0">
            <a:latin typeface="ＭＳ Ｐゴシック" panose="020B0600070205080204" pitchFamily="50" charset="-128"/>
            <a:ea typeface="ＭＳ Ｐゴシック" panose="020B0600070205080204" pitchFamily="50" charset="-128"/>
          </a:endParaRPr>
        </a:p>
        <a:p>
          <a:pPr lvl="0" algn="ctr" defTabSz="1244600">
            <a:lnSpc>
              <a:spcPct val="90000"/>
            </a:lnSpc>
            <a:spcBef>
              <a:spcPct val="0"/>
            </a:spcBef>
            <a:spcAft>
              <a:spcPct val="35000"/>
            </a:spcAft>
          </a:pPr>
          <a:endParaRPr kumimoji="1" lang="ja-JP" altLang="en-US" sz="2400" kern="1200" dirty="0"/>
        </a:p>
      </dsp:txBody>
      <dsp:txXfrm>
        <a:off x="85256" y="1390367"/>
        <a:ext cx="2609930" cy="1570603"/>
      </dsp:txXfrm>
    </dsp:sp>
    <dsp:sp modelId="{E9EB4241-E578-4466-8F13-D848BA48AF57}">
      <dsp:nvSpPr>
        <dsp:cNvPr id="0" name=""/>
        <dsp:cNvSpPr/>
      </dsp:nvSpPr>
      <dsp:spPr>
        <a:xfrm>
          <a:off x="3213084" y="1305401"/>
          <a:ext cx="2927756"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b="1" kern="1200" dirty="0" smtClean="0">
              <a:latin typeface="ＭＳ Ｐゴシック" panose="020B0600070205080204" pitchFamily="50" charset="-128"/>
              <a:ea typeface="ＭＳ Ｐゴシック" panose="020B0600070205080204" pitchFamily="50" charset="-128"/>
            </a:rPr>
            <a:t>否定的感情状態の注視</a:t>
          </a:r>
          <a:endParaRPr kumimoji="1" lang="en-US" altLang="ja-JP" sz="2800" b="1" kern="1200" dirty="0" smtClean="0">
            <a:latin typeface="ＭＳ Ｐゴシック" panose="020B0600070205080204" pitchFamily="50" charset="-128"/>
            <a:ea typeface="ＭＳ Ｐゴシック" panose="020B0600070205080204" pitchFamily="50" charset="-128"/>
          </a:endParaRPr>
        </a:p>
      </dsp:txBody>
      <dsp:txXfrm>
        <a:off x="3298050" y="1390367"/>
        <a:ext cx="2757824" cy="1570603"/>
      </dsp:txXfrm>
    </dsp:sp>
    <dsp:sp modelId="{9D3A97FC-86CE-4DBA-9CE6-1C6597712DD0}">
      <dsp:nvSpPr>
        <dsp:cNvPr id="0" name=""/>
        <dsp:cNvSpPr/>
      </dsp:nvSpPr>
      <dsp:spPr>
        <a:xfrm>
          <a:off x="6574063" y="1305401"/>
          <a:ext cx="3941536" cy="1740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b="1" kern="1200" dirty="0" smtClean="0">
              <a:latin typeface="ＭＳ Ｐゴシック" panose="020B0600070205080204" pitchFamily="50" charset="-128"/>
              <a:ea typeface="ＭＳ Ｐゴシック" panose="020B0600070205080204" pitchFamily="50" charset="-128"/>
            </a:rPr>
            <a:t>カウントダウンは視聴者に広告へ注意を向けることを妨げている？</a:t>
          </a:r>
          <a:endParaRPr kumimoji="1" lang="ja-JP" altLang="en-US" sz="2800" b="1" kern="1200" dirty="0">
            <a:latin typeface="ＭＳ Ｐゴシック" panose="020B0600070205080204" pitchFamily="50" charset="-128"/>
            <a:ea typeface="ＭＳ Ｐゴシック" panose="020B0600070205080204" pitchFamily="50" charset="-128"/>
          </a:endParaRPr>
        </a:p>
      </dsp:txBody>
      <dsp:txXfrm>
        <a:off x="6659029" y="1390367"/>
        <a:ext cx="3771604" cy="1570603"/>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0.61463</cdr:x>
      <cdr:y>0.33324</cdr:y>
    </cdr:from>
    <cdr:to>
      <cdr:x>0.81796</cdr:x>
      <cdr:y>0.43767</cdr:y>
    </cdr:to>
    <cdr:sp macro="" textlink="">
      <cdr:nvSpPr>
        <cdr:cNvPr id="3" name="テキスト ボックス 2"/>
        <cdr:cNvSpPr txBox="1"/>
      </cdr:nvSpPr>
      <cdr:spPr>
        <a:xfrm xmlns:a="http://schemas.openxmlformats.org/drawingml/2006/main">
          <a:off x="3079931" y="1417244"/>
          <a:ext cx="1018903" cy="44413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2400" dirty="0" smtClean="0">
              <a:latin typeface="ＭＳ Ｐゴシック" panose="020B0600070205080204" pitchFamily="50" charset="-128"/>
              <a:ea typeface="ＭＳ Ｐゴシック" panose="020B0600070205080204" pitchFamily="50" charset="-128"/>
            </a:rPr>
            <a:t>29.0</a:t>
          </a:r>
          <a:r>
            <a:rPr lang="ja-JP" altLang="en-US" sz="2400" dirty="0" smtClean="0">
              <a:latin typeface="ＭＳ Ｐゴシック" panose="020B0600070205080204" pitchFamily="50" charset="-128"/>
              <a:ea typeface="ＭＳ Ｐゴシック" panose="020B0600070205080204" pitchFamily="50" charset="-128"/>
            </a:rPr>
            <a:t>％</a:t>
          </a:r>
          <a:endParaRPr lang="ja-JP" altLang="en-US" sz="2400" dirty="0">
            <a:latin typeface="ＭＳ Ｐゴシック" panose="020B0600070205080204" pitchFamily="50" charset="-128"/>
            <a:ea typeface="ＭＳ Ｐゴシック" panose="020B0600070205080204" pitchFamily="50" charset="-128"/>
          </a:endParaRPr>
        </a:p>
      </cdr:txBody>
    </cdr:sp>
  </cdr:relSizeAnchor>
  <cdr:relSizeAnchor xmlns:cdr="http://schemas.openxmlformats.org/drawingml/2006/chartDrawing">
    <cdr:from>
      <cdr:x>0.57813</cdr:x>
      <cdr:y>0.61606</cdr:y>
    </cdr:from>
    <cdr:to>
      <cdr:x>0.81796</cdr:x>
      <cdr:y>0.70821</cdr:y>
    </cdr:to>
    <cdr:sp macro="" textlink="">
      <cdr:nvSpPr>
        <cdr:cNvPr id="4" name="テキスト ボックス 3"/>
        <cdr:cNvSpPr txBox="1"/>
      </cdr:nvSpPr>
      <cdr:spPr>
        <a:xfrm xmlns:a="http://schemas.openxmlformats.org/drawingml/2006/main">
          <a:off x="2897052" y="2620055"/>
          <a:ext cx="1201782" cy="39188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2400" dirty="0" smtClean="0">
              <a:latin typeface="ＭＳ Ｐゴシック" panose="020B0600070205080204" pitchFamily="50" charset="-128"/>
              <a:ea typeface="ＭＳ Ｐゴシック" panose="020B0600070205080204" pitchFamily="50" charset="-128"/>
            </a:rPr>
            <a:t>16.1</a:t>
          </a:r>
          <a:r>
            <a:rPr lang="ja-JP" altLang="en-US" sz="2400" dirty="0" smtClean="0">
              <a:latin typeface="ＭＳ Ｐゴシック" panose="020B0600070205080204" pitchFamily="50" charset="-128"/>
              <a:ea typeface="ＭＳ Ｐゴシック" panose="020B0600070205080204" pitchFamily="50" charset="-128"/>
            </a:rPr>
            <a:t>％</a:t>
          </a:r>
          <a:endParaRPr lang="ja-JP" altLang="en-US" sz="2400" dirty="0">
            <a:latin typeface="ＭＳ Ｐゴシック" panose="020B0600070205080204" pitchFamily="50" charset="-128"/>
            <a:ea typeface="ＭＳ Ｐゴシック" panose="020B0600070205080204" pitchFamily="50" charset="-128"/>
          </a:endParaRPr>
        </a:p>
      </cdr:txBody>
    </cdr:sp>
  </cdr:relSizeAnchor>
  <cdr:relSizeAnchor xmlns:cdr="http://schemas.openxmlformats.org/drawingml/2006/chartDrawing">
    <cdr:from>
      <cdr:x>0.32744</cdr:x>
      <cdr:y>0.6222</cdr:y>
    </cdr:from>
    <cdr:to>
      <cdr:x>0.53338</cdr:x>
      <cdr:y>0.73585</cdr:y>
    </cdr:to>
    <cdr:sp macro="" textlink="">
      <cdr:nvSpPr>
        <cdr:cNvPr id="5" name="テキスト ボックス 4"/>
        <cdr:cNvSpPr txBox="1"/>
      </cdr:nvSpPr>
      <cdr:spPr>
        <a:xfrm xmlns:a="http://schemas.openxmlformats.org/drawingml/2006/main">
          <a:off x="1640839" y="2646180"/>
          <a:ext cx="1031965" cy="48332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2400" dirty="0" smtClean="0">
              <a:latin typeface="ＭＳ Ｐゴシック" panose="020B0600070205080204" pitchFamily="50" charset="-128"/>
              <a:ea typeface="ＭＳ Ｐゴシック" panose="020B0600070205080204" pitchFamily="50" charset="-128"/>
            </a:rPr>
            <a:t>29.1%</a:t>
          </a:r>
          <a:endParaRPr lang="ja-JP" altLang="en-US" sz="2400" dirty="0">
            <a:latin typeface="ＭＳ Ｐゴシック" panose="020B0600070205080204" pitchFamily="50" charset="-128"/>
            <a:ea typeface="ＭＳ Ｐゴシック" panose="020B0600070205080204" pitchFamily="50" charset="-128"/>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0.53526</cdr:x>
      <cdr:y>0.34267</cdr:y>
    </cdr:from>
    <cdr:to>
      <cdr:x>0.68159</cdr:x>
      <cdr:y>0.5</cdr:y>
    </cdr:to>
    <cdr:sp macro="" textlink="">
      <cdr:nvSpPr>
        <cdr:cNvPr id="2" name="テキスト ボックス 1"/>
        <cdr:cNvSpPr txBox="1"/>
      </cdr:nvSpPr>
      <cdr:spPr>
        <a:xfrm xmlns:a="http://schemas.openxmlformats.org/drawingml/2006/main">
          <a:off x="3966029" y="1564753"/>
          <a:ext cx="1084217" cy="71845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2400" dirty="0" smtClean="0">
              <a:latin typeface="ＭＳ Ｐゴシック" panose="020B0600070205080204" pitchFamily="50" charset="-128"/>
              <a:ea typeface="ＭＳ Ｐゴシック" panose="020B0600070205080204" pitchFamily="50" charset="-128"/>
            </a:rPr>
            <a:t>32.3%</a:t>
          </a:r>
          <a:endParaRPr lang="ja-JP" altLang="en-US" sz="2400" dirty="0">
            <a:latin typeface="ＭＳ Ｐゴシック" panose="020B0600070205080204" pitchFamily="50" charset="-128"/>
            <a:ea typeface="ＭＳ Ｐゴシック" panose="020B0600070205080204" pitchFamily="50" charset="-128"/>
          </a:endParaRPr>
        </a:p>
      </cdr:txBody>
    </cdr:sp>
  </cdr:relSizeAnchor>
  <cdr:relSizeAnchor xmlns:cdr="http://schemas.openxmlformats.org/drawingml/2006/chartDrawing">
    <cdr:from>
      <cdr:x>0.57052</cdr:x>
      <cdr:y>0.61954</cdr:y>
    </cdr:from>
    <cdr:to>
      <cdr:x>0.69745</cdr:x>
      <cdr:y>0.7168</cdr:y>
    </cdr:to>
    <cdr:sp macro="" textlink="">
      <cdr:nvSpPr>
        <cdr:cNvPr id="3" name="テキスト ボックス 2"/>
        <cdr:cNvSpPr txBox="1"/>
      </cdr:nvSpPr>
      <cdr:spPr>
        <a:xfrm xmlns:a="http://schemas.openxmlformats.org/drawingml/2006/main">
          <a:off x="4227286" y="2829060"/>
          <a:ext cx="940525" cy="44413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2400" dirty="0" smtClean="0">
              <a:latin typeface="ＭＳ Ｐゴシック" panose="020B0600070205080204" pitchFamily="50" charset="-128"/>
              <a:ea typeface="ＭＳ Ｐゴシック" panose="020B0600070205080204" pitchFamily="50" charset="-128"/>
            </a:rPr>
            <a:t>6.5%</a:t>
          </a:r>
          <a:endParaRPr lang="ja-JP" altLang="en-US" sz="2400" dirty="0">
            <a:latin typeface="ＭＳ Ｐゴシック" panose="020B0600070205080204" pitchFamily="50" charset="-128"/>
            <a:ea typeface="ＭＳ Ｐゴシック" panose="020B0600070205080204" pitchFamily="50" charset="-128"/>
          </a:endParaRPr>
        </a:p>
      </cdr:txBody>
    </cdr:sp>
  </cdr:relSizeAnchor>
  <cdr:relSizeAnchor xmlns:cdr="http://schemas.openxmlformats.org/drawingml/2006/chartDrawing">
    <cdr:from>
      <cdr:x>0.4192</cdr:x>
      <cdr:y>0.63956</cdr:y>
    </cdr:from>
    <cdr:to>
      <cdr:x>0.54084</cdr:x>
      <cdr:y>0.7311</cdr:y>
    </cdr:to>
    <cdr:sp macro="" textlink="">
      <cdr:nvSpPr>
        <cdr:cNvPr id="4" name="テキスト ボックス 3"/>
        <cdr:cNvSpPr txBox="1"/>
      </cdr:nvSpPr>
      <cdr:spPr>
        <a:xfrm xmlns:a="http://schemas.openxmlformats.org/drawingml/2006/main">
          <a:off x="3106058" y="2920500"/>
          <a:ext cx="901337" cy="41801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2400" dirty="0" smtClean="0">
              <a:latin typeface="ＭＳ Ｐゴシック" panose="020B0600070205080204" pitchFamily="50" charset="-128"/>
              <a:ea typeface="ＭＳ Ｐゴシック" panose="020B0600070205080204" pitchFamily="50" charset="-128"/>
            </a:rPr>
            <a:t>29.0%</a:t>
          </a:r>
          <a:endParaRPr lang="ja-JP" altLang="en-US" sz="2400" dirty="0">
            <a:latin typeface="ＭＳ Ｐゴシック" panose="020B0600070205080204" pitchFamily="50" charset="-128"/>
            <a:ea typeface="ＭＳ Ｐゴシック" panose="020B0600070205080204" pitchFamily="50" charset="-128"/>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xmlns="" id="{559D4234-10F1-4277-9A9A-53B4966A9C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xmlns="" id="{A3C84D7F-01AF-40E4-95D7-0EA1652179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0711E04-2668-4B03-856E-3FB6516D3DC6}" type="datetimeFigureOut">
              <a:rPr kumimoji="1" lang="ja-JP" altLang="en-US" smtClean="0"/>
              <a:t>2017/12/12</a:t>
            </a:fld>
            <a:endParaRPr kumimoji="1" lang="ja-JP" altLang="en-US"/>
          </a:p>
        </p:txBody>
      </p:sp>
      <p:sp>
        <p:nvSpPr>
          <p:cNvPr id="4" name="フッター プレースホルダー 3">
            <a:extLst>
              <a:ext uri="{FF2B5EF4-FFF2-40B4-BE49-F238E27FC236}">
                <a16:creationId xmlns:a16="http://schemas.microsoft.com/office/drawing/2014/main" xmlns="" id="{DB1879F1-ECD4-419E-B5E4-845076E14F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xmlns="" id="{B4072B27-F0E9-4A5B-BF7A-229860998A9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1CBB2BB-DF67-4F7B-86A6-06328224B588}" type="slidenum">
              <a:rPr kumimoji="1" lang="ja-JP" altLang="en-US" smtClean="0"/>
              <a:t>‹#›</a:t>
            </a:fld>
            <a:endParaRPr kumimoji="1" lang="ja-JP" altLang="en-US"/>
          </a:p>
        </p:txBody>
      </p:sp>
    </p:spTree>
    <p:extLst>
      <p:ext uri="{BB962C8B-B14F-4D97-AF65-F5344CB8AC3E}">
        <p14:creationId xmlns:p14="http://schemas.microsoft.com/office/powerpoint/2010/main" val="6038393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74995-5C88-4CEE-9AB5-9D14D1C3F2B9}" type="datetimeFigureOut">
              <a:rPr kumimoji="1" lang="ja-JP" altLang="en-US" smtClean="0"/>
              <a:t>2017/12/12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2A6E4A-FA39-49E3-A42D-5E03E3DCE8E6}" type="slidenum">
              <a:rPr kumimoji="1" lang="ja-JP" altLang="en-US" smtClean="0"/>
              <a:t>‹#›</a:t>
            </a:fld>
            <a:endParaRPr kumimoji="1" lang="ja-JP" altLang="en-US"/>
          </a:p>
        </p:txBody>
      </p:sp>
    </p:spTree>
    <p:extLst>
      <p:ext uri="{BB962C8B-B14F-4D97-AF65-F5344CB8AC3E}">
        <p14:creationId xmlns:p14="http://schemas.microsoft.com/office/powerpoint/2010/main" val="193303707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6</a:t>
            </a:fld>
            <a:endParaRPr kumimoji="1" lang="ja-JP" altLang="en-US"/>
          </a:p>
        </p:txBody>
      </p:sp>
    </p:spTree>
    <p:extLst>
      <p:ext uri="{BB962C8B-B14F-4D97-AF65-F5344CB8AC3E}">
        <p14:creationId xmlns:p14="http://schemas.microsoft.com/office/powerpoint/2010/main" val="2575232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7</a:t>
            </a:fld>
            <a:endParaRPr kumimoji="1" lang="ja-JP" altLang="en-US"/>
          </a:p>
        </p:txBody>
      </p:sp>
    </p:spTree>
    <p:extLst>
      <p:ext uri="{BB962C8B-B14F-4D97-AF65-F5344CB8AC3E}">
        <p14:creationId xmlns:p14="http://schemas.microsoft.com/office/powerpoint/2010/main" val="907566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スキップすること自体は悪くないけど</a:t>
            </a:r>
          </a:p>
          <a:p>
            <a:r>
              <a:rPr kumimoji="1" lang="ja-JP" altLang="en-US" dirty="0"/>
              <a:t>スキップに注意が向いてしまっているから</a:t>
            </a:r>
          </a:p>
          <a:p>
            <a:r>
              <a:rPr kumimoji="1" lang="ja-JP" altLang="en-US" dirty="0"/>
              <a:t>ちゃんと見ている</a:t>
            </a:r>
            <a:r>
              <a:rPr kumimoji="1" lang="en-US" altLang="ja-JP" dirty="0"/>
              <a:t>5</a:t>
            </a:r>
            <a:r>
              <a:rPr kumimoji="1" lang="ja-JP" altLang="en-US" dirty="0"/>
              <a:t>秒間もむだになってる</a:t>
            </a:r>
            <a:endParaRPr kumimoji="1" lang="en-US" altLang="ja-JP" dirty="0"/>
          </a:p>
          <a:p>
            <a:r>
              <a:rPr kumimoji="1" lang="ja-JP" altLang="en-US" dirty="0"/>
              <a:t>というのが私たちの見解</a:t>
            </a:r>
            <a:endParaRPr kumimoji="1" lang="en-US" altLang="ja-JP"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13</a:t>
            </a:fld>
            <a:endParaRPr kumimoji="1" lang="ja-JP" altLang="en-US"/>
          </a:p>
        </p:txBody>
      </p:sp>
    </p:spTree>
    <p:extLst>
      <p:ext uri="{BB962C8B-B14F-4D97-AF65-F5344CB8AC3E}">
        <p14:creationId xmlns:p14="http://schemas.microsoft.com/office/powerpoint/2010/main" val="2987814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14</a:t>
            </a:fld>
            <a:endParaRPr kumimoji="1" lang="ja-JP" altLang="en-US"/>
          </a:p>
        </p:txBody>
      </p:sp>
    </p:spTree>
    <p:extLst>
      <p:ext uri="{BB962C8B-B14F-4D97-AF65-F5344CB8AC3E}">
        <p14:creationId xmlns:p14="http://schemas.microsoft.com/office/powerpoint/2010/main" val="3854203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15</a:t>
            </a:fld>
            <a:endParaRPr kumimoji="1" lang="ja-JP" altLang="en-US"/>
          </a:p>
        </p:txBody>
      </p:sp>
    </p:spTree>
    <p:extLst>
      <p:ext uri="{BB962C8B-B14F-4D97-AF65-F5344CB8AC3E}">
        <p14:creationId xmlns:p14="http://schemas.microsoft.com/office/powerpoint/2010/main" val="751196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17</a:t>
            </a:fld>
            <a:endParaRPr kumimoji="1" lang="ja-JP" altLang="en-US"/>
          </a:p>
        </p:txBody>
      </p:sp>
    </p:spTree>
    <p:extLst>
      <p:ext uri="{BB962C8B-B14F-4D97-AF65-F5344CB8AC3E}">
        <p14:creationId xmlns:p14="http://schemas.microsoft.com/office/powerpoint/2010/main" val="2322726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a:t>
            </a:r>
            <a:r>
              <a:rPr kumimoji="1" lang="ja-JP" altLang="en-US" dirty="0" err="1"/>
              <a:t>つの</a:t>
            </a:r>
            <a:r>
              <a:rPr kumimoji="1" lang="ja-JP" altLang="en-US" dirty="0"/>
              <a:t>事象に対して“注意” を向け集中を高めるとき、意味のある重要な情報だけを選別して感覚野から知覚野へ受け渡す</a:t>
            </a:r>
            <a:endParaRPr kumimoji="1" lang="en-US" altLang="ja-JP" dirty="0"/>
          </a:p>
          <a:p>
            <a:r>
              <a:rPr kumimoji="1" lang="en-US" altLang="ja-JP" dirty="0"/>
              <a:t>http://www.columbia.edu/cu/psychology/metcalfe/PDFs/Metcalfe%20Mischel%201999.pdf</a:t>
            </a:r>
          </a:p>
          <a:p>
            <a:endParaRPr kumimoji="1" lang="ja-JP" altLang="en-US"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23</a:t>
            </a:fld>
            <a:endParaRPr kumimoji="1" lang="ja-JP" altLang="en-US"/>
          </a:p>
        </p:txBody>
      </p:sp>
    </p:spTree>
    <p:extLst>
      <p:ext uri="{BB962C8B-B14F-4D97-AF65-F5344CB8AC3E}">
        <p14:creationId xmlns:p14="http://schemas.microsoft.com/office/powerpoint/2010/main" val="2172340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Ref idx="1001">
        <a:schemeClr val="bg1"/>
      </p:bgRef>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394660880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3797674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16523824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CC0000"/>
          </a:solidFill>
        </p:spPr>
        <p:txBody>
          <a:bodyPr/>
          <a:lstStyle/>
          <a:p>
            <a:r>
              <a:rPr kumimoji="1" lang="ja-JP" altLang="en-US" dirty="0"/>
              <a:t>マスター タイトルの書式設定</a:t>
            </a:r>
          </a:p>
        </p:txBody>
      </p:sp>
      <p:sp>
        <p:nvSpPr>
          <p:cNvPr id="3" name="日付プレースホルダー 2"/>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4027636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6E205A0-95EE-4B24-811F-0F2F252B1BF2}" type="datetime1">
              <a:rPr kumimoji="1" lang="ja-JP" altLang="en-US" smtClean="0"/>
              <a:t>2017/12/12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F0ADFDF-7494-462A-BE98-A21DE53568CE}" type="slidenum">
              <a:rPr lang="ja-JP" altLang="en-US" smtClean="0"/>
              <a:pPr/>
              <a:t>‹#›</a:t>
            </a:fld>
            <a:endParaRPr lang="ja-JP" altLang="en-US" dirty="0"/>
          </a:p>
        </p:txBody>
      </p:sp>
    </p:spTree>
    <p:extLst>
      <p:ext uri="{BB962C8B-B14F-4D97-AF65-F5344CB8AC3E}">
        <p14:creationId xmlns:p14="http://schemas.microsoft.com/office/powerpoint/2010/main" val="21341655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7D5122E-5A87-4F91-B8F1-3C4AF9A7E366}"/>
              </a:ext>
            </a:extLst>
          </p:cNvPr>
          <p:cNvSpPr>
            <a:spLocks noGrp="1"/>
          </p:cNvSpPr>
          <p:nvPr>
            <p:ph type="title"/>
          </p:nvPr>
        </p:nvSpPr>
        <p:spPr>
          <a:solidFill>
            <a:srgbClr val="CC0000"/>
          </a:solidFill>
        </p:spPr>
        <p:txBody>
          <a:bodyPr/>
          <a:lstStyle/>
          <a:p>
            <a:r>
              <a:rPr kumimoji="1" lang="ja-JP" altLang="en-US" dirty="0"/>
              <a:t>マスター タイトルの書式設定</a:t>
            </a:r>
          </a:p>
        </p:txBody>
      </p:sp>
      <p:sp>
        <p:nvSpPr>
          <p:cNvPr id="3" name="コンテンツ プレースホルダー 2">
            <a:extLst>
              <a:ext uri="{FF2B5EF4-FFF2-40B4-BE49-F238E27FC236}">
                <a16:creationId xmlns:a16="http://schemas.microsoft.com/office/drawing/2014/main" xmlns="" id="{68B5538A-BE76-4D53-9718-915E0C62FA6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0D08D1A1-6659-4B79-B22D-1C2583F5A7C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AB4E71F-8125-4D89-A311-4F72EA3A41CC}" type="datetime1">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l" defTabSz="914400" rtl="0" eaLnBrk="1" fontAlgn="auto" latinLnBrk="0" hangingPunct="1">
                <a:lnSpc>
                  <a:spcPct val="100000"/>
                </a:lnSpc>
                <a:spcBef>
                  <a:spcPts val="0"/>
                </a:spcBef>
                <a:spcAft>
                  <a:spcPts val="0"/>
                </a:spcAft>
                <a:buClrTx/>
                <a:buSzTx/>
                <a:buFontTx/>
                <a:buNone/>
                <a:tabLst/>
                <a:defRPr/>
              </a:pPr>
              <a:t>2017/12/12</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フッター プレースホルダー 4">
            <a:extLst>
              <a:ext uri="{FF2B5EF4-FFF2-40B4-BE49-F238E27FC236}">
                <a16:creationId xmlns:a16="http://schemas.microsoft.com/office/drawing/2014/main" xmlns="" id="{CD942E1F-7B86-4F20-9144-5B768DC54F4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6" name="スライド番号プレースホルダー 5">
            <a:extLst>
              <a:ext uri="{FF2B5EF4-FFF2-40B4-BE49-F238E27FC236}">
                <a16:creationId xmlns:a16="http://schemas.microsoft.com/office/drawing/2014/main" xmlns="" id="{50082C59-DCCF-449B-8089-3A022CC954D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0ADFDF-7494-462A-BE98-A21DE53568CE}"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4016133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タイトル スライド">
    <p:bg>
      <p:bgRef idx="1001">
        <a:schemeClr val="bg1"/>
      </p:bgRef>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4014237136"/>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3011134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227605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3882655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3928794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76576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1448291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47938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4042749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B73296D-15CF-4C01-A06D-D97157F9807B}" type="datetimeFigureOut">
              <a:rPr kumimoji="1" lang="ja-JP" altLang="en-US" smtClean="0"/>
              <a:t>2017/12/12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E9FC02-EE44-46C2-931F-C4F58064BAB7}" type="slidenum">
              <a:rPr kumimoji="1" lang="ja-JP" altLang="en-US" smtClean="0"/>
              <a:t>‹#›</a:t>
            </a:fld>
            <a:endParaRPr kumimoji="1" lang="ja-JP" altLang="en-US"/>
          </a:p>
        </p:txBody>
      </p:sp>
    </p:spTree>
    <p:extLst>
      <p:ext uri="{BB962C8B-B14F-4D97-AF65-F5344CB8AC3E}">
        <p14:creationId xmlns:p14="http://schemas.microsoft.com/office/powerpoint/2010/main" val="1699511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73296D-15CF-4C01-A06D-D97157F9807B}" type="datetimeFigureOut">
              <a:rPr kumimoji="1" lang="ja-JP" altLang="en-US" smtClean="0"/>
              <a:t>2017/12/12</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000">
                <a:solidFill>
                  <a:schemeClr val="bg1"/>
                </a:solidFill>
              </a:defRPr>
            </a:lvl1pPr>
          </a:lstStyle>
          <a:p>
            <a:fld id="{A1E9FC02-EE44-46C2-931F-C4F58064BAB7}" type="slidenum">
              <a:rPr lang="ja-JP" altLang="en-US" smtClean="0"/>
              <a:pPr/>
              <a:t>‹#›</a:t>
            </a:fld>
            <a:endParaRPr lang="ja-JP" altLang="en-US" dirty="0"/>
          </a:p>
        </p:txBody>
      </p:sp>
    </p:spTree>
    <p:extLst>
      <p:ext uri="{BB962C8B-B14F-4D97-AF65-F5344CB8AC3E}">
        <p14:creationId xmlns:p14="http://schemas.microsoft.com/office/powerpoint/2010/main" val="502943084"/>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798" r:id="rId1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xmlns="" id="{286413BC-432B-4B69-9089-3D68E2DA105F}"/>
              </a:ext>
            </a:extLst>
          </p:cNvPr>
          <p:cNvSpPr>
            <a:spLocks noGrp="1"/>
          </p:cNvSpPr>
          <p:nvPr>
            <p:ph type="title"/>
          </p:nvPr>
        </p:nvSpPr>
        <p:spPr>
          <a:xfrm>
            <a:off x="838200" y="365125"/>
            <a:ext cx="10515600" cy="1325563"/>
          </a:xfrm>
          <a:prstGeom prst="rect">
            <a:avLst/>
          </a:prstGeom>
          <a:solidFill>
            <a:srgbClr val="CC0000"/>
          </a:solidFill>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xmlns="" id="{D55ACF8F-C8FB-46B2-978A-2E053FE7BB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xmlns="" id="{D4BE7E9F-C500-4F63-82CD-D3206C49A2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6E205A0-95EE-4B24-811F-0F2F252B1BF2}" type="datetime1">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l" defTabSz="914400" rtl="0" eaLnBrk="1" fontAlgn="auto" latinLnBrk="0" hangingPunct="1">
                <a:lnSpc>
                  <a:spcPct val="100000"/>
                </a:lnSpc>
                <a:spcBef>
                  <a:spcPts val="0"/>
                </a:spcBef>
                <a:spcAft>
                  <a:spcPts val="0"/>
                </a:spcAft>
                <a:buClrTx/>
                <a:buSzTx/>
                <a:buFontTx/>
                <a:buNone/>
                <a:tabLst/>
                <a:defRPr/>
              </a:pPr>
              <a:t>2017/12/12</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フッター プレースホルダー 4">
            <a:extLst>
              <a:ext uri="{FF2B5EF4-FFF2-40B4-BE49-F238E27FC236}">
                <a16:creationId xmlns:a16="http://schemas.microsoft.com/office/drawing/2014/main" xmlns="" id="{C63E1EAF-4D82-436D-A471-CA05261F9B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6" name="スライド番号プレースホルダー 5">
            <a:extLst>
              <a:ext uri="{FF2B5EF4-FFF2-40B4-BE49-F238E27FC236}">
                <a16:creationId xmlns:a16="http://schemas.microsoft.com/office/drawing/2014/main" xmlns="" id="{F7BD8B3E-B00C-4188-9693-1732EDB8F5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AF0ADFDF-7494-462A-BE98-A21DE53568CE}"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711758475"/>
      </p:ext>
    </p:extLst>
  </p:cSld>
  <p:clrMap bg1="lt1" tx1="dk1" bg2="lt2" tx2="dk2" accent1="accent1" accent2="accent2" accent3="accent3" accent4="accent4" accent5="accent5" accent6="accent6" hlink="hlink" folHlink="folHlink"/>
  <p:sldLayoutIdLst>
    <p:sldLayoutId id="2147483797" r:id="rId1"/>
    <p:sldLayoutId id="2147483812" r:id="rId2"/>
    <p:sldLayoutId id="2147483813" r:id="rId3"/>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image" Target="../media/image15.svg"/><Relationship Id="rId2" Type="http://schemas.openxmlformats.org/officeDocument/2006/relationships/image" Target="../media/image2.png"/><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3.sv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9.svg"/><Relationship Id="rId5" Type="http://schemas.openxmlformats.org/officeDocument/2006/relationships/image" Target="../media/image14.png"/><Relationship Id="rId4" Type="http://schemas.openxmlformats.org/officeDocument/2006/relationships/image" Target="../media/image17.sv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14.xml"/><Relationship Id="rId6" Type="http://schemas.openxmlformats.org/officeDocument/2006/relationships/image" Target="../media/image15.svg"/><Relationship Id="rId5" Type="http://schemas.openxmlformats.org/officeDocument/2006/relationships/image" Target="../media/image19.png"/><Relationship Id="rId4" Type="http://schemas.openxmlformats.org/officeDocument/2006/relationships/image" Target="../media/image13.svg"/></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8" Type="http://schemas.openxmlformats.org/officeDocument/2006/relationships/hyperlink" Target="https://adwords-ja.blogspot.jp/2015/07/case-study-brandlift-searchlift.html" TargetMode="External"/><Relationship Id="rId3" Type="http://schemas.openxmlformats.org/officeDocument/2006/relationships/hyperlink" Target="http://www.cyberagent-adagency.com/news/110/" TargetMode="External"/><Relationship Id="rId7" Type="http://schemas.openxmlformats.org/officeDocument/2006/relationships/hyperlink" Target="http://www.movie-times.tv/feature/9518/" TargetMode="External"/><Relationship Id="rId2" Type="http://schemas.openxmlformats.org/officeDocument/2006/relationships/hyperlink" Target="http://www.d2c.co.jp/news/2017/04/17/1763/" TargetMode="External"/><Relationship Id="rId1" Type="http://schemas.openxmlformats.org/officeDocument/2006/relationships/slideLayout" Target="../slideLayouts/slideLayout14.xml"/><Relationship Id="rId6" Type="http://schemas.openxmlformats.org/officeDocument/2006/relationships/hyperlink" Target="https://supportgoogle.com/displayspecs/answer/6244557?hl=ja&amp;ref_topic=6244532" TargetMode="External"/><Relationship Id="rId5" Type="http://schemas.openxmlformats.org/officeDocument/2006/relationships/hyperlink" Target="https://news.goo.ne.jp/article/markezine/bizskills/markezine_26021.html" TargetMode="External"/><Relationship Id="rId10" Type="http://schemas.openxmlformats.org/officeDocument/2006/relationships/hyperlink" Target="https://tsukuba.repo.nii.ac.jp/?action=repository_action_common" TargetMode="External"/><Relationship Id="rId4" Type="http://schemas.openxmlformats.org/officeDocument/2006/relationships/hyperlink" Target="https://www.ipglab.com/wp-content/uploads/2017/02/Magna.IPGlab_Turbocharging-Your-Skippable-Pre-Roll-Campaign_external.pdf" TargetMode="External"/><Relationship Id="rId9" Type="http://schemas.openxmlformats.org/officeDocument/2006/relationships/hyperlink" Target="http://news.mynavi.jp/articles/2016/02/08/googledoug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12192000" cy="3325091"/>
          </a:xfrm>
          <a:solidFill>
            <a:schemeClr val="accent5">
              <a:lumMod val="50000"/>
            </a:schemeClr>
          </a:solidFill>
        </p:spPr>
        <p:txBody>
          <a:bodyPr anchor="ctr"/>
          <a:lstStyle/>
          <a:p>
            <a:r>
              <a:rPr kumimoji="1" lang="ja-JP" altLang="en-US" sz="6600" b="1" dirty="0">
                <a:solidFill>
                  <a:schemeClr val="bg1"/>
                </a:solidFill>
                <a:latin typeface="ＭＳ Ｐゴシック" panose="020B0600070205080204" pitchFamily="50" charset="-128"/>
                <a:ea typeface="ＭＳ Ｐゴシック" panose="020B0600070205080204" pitchFamily="50" charset="-128"/>
              </a:rPr>
              <a:t>ネ</a:t>
            </a:r>
            <a:r>
              <a:rPr kumimoji="1" lang="ja-JP" altLang="en-US" b="1" dirty="0">
                <a:solidFill>
                  <a:schemeClr val="bg1"/>
                </a:solidFill>
                <a:latin typeface="ＭＳ Ｐゴシック" panose="020B0600070205080204" pitchFamily="50" charset="-128"/>
                <a:ea typeface="ＭＳ Ｐゴシック" panose="020B0600070205080204" pitchFamily="50" charset="-128"/>
              </a:rPr>
              <a:t>ット内動画広告</a:t>
            </a:r>
          </a:p>
        </p:txBody>
      </p:sp>
      <p:sp>
        <p:nvSpPr>
          <p:cNvPr id="3" name="サブタイトル 2"/>
          <p:cNvSpPr>
            <a:spLocks noGrp="1"/>
          </p:cNvSpPr>
          <p:nvPr>
            <p:ph type="subTitle" idx="1"/>
          </p:nvPr>
        </p:nvSpPr>
        <p:spPr>
          <a:xfrm>
            <a:off x="1524000" y="4012839"/>
            <a:ext cx="9144000" cy="1655762"/>
          </a:xfrm>
        </p:spPr>
        <p:txBody>
          <a:bodyPr>
            <a:normAutofit/>
          </a:bodyPr>
          <a:lstStyle/>
          <a:p>
            <a:r>
              <a:rPr lang="ja-JP" altLang="en-US" sz="3200" dirty="0">
                <a:latin typeface="ＭＳ Ｐゴシック" panose="020B0600070205080204" pitchFamily="50" charset="-128"/>
                <a:ea typeface="ＭＳ Ｐゴシック" panose="020B0600070205080204" pitchFamily="50" charset="-128"/>
              </a:rPr>
              <a:t>木戸宏紀　</a:t>
            </a:r>
            <a:r>
              <a:rPr kumimoji="1" lang="ja-JP" altLang="en-US" sz="3200" dirty="0">
                <a:latin typeface="ＭＳ Ｐゴシック" panose="020B0600070205080204" pitchFamily="50" charset="-128"/>
                <a:ea typeface="ＭＳ Ｐゴシック" panose="020B0600070205080204" pitchFamily="50" charset="-128"/>
              </a:rPr>
              <a:t>阿部渚</a:t>
            </a:r>
            <a:r>
              <a:rPr lang="ja-JP" altLang="en-US" sz="3200" dirty="0">
                <a:latin typeface="ＭＳ Ｐゴシック" panose="020B0600070205080204" pitchFamily="50" charset="-128"/>
                <a:ea typeface="ＭＳ Ｐゴシック" panose="020B0600070205080204" pitchFamily="50" charset="-128"/>
              </a:rPr>
              <a:t>　</a:t>
            </a:r>
            <a:r>
              <a:rPr kumimoji="1" lang="ja-JP" altLang="en-US" sz="3200" dirty="0">
                <a:latin typeface="ＭＳ Ｐゴシック" panose="020B0600070205080204" pitchFamily="50" charset="-128"/>
                <a:ea typeface="ＭＳ Ｐゴシック" panose="020B0600070205080204" pitchFamily="50" charset="-128"/>
              </a:rPr>
              <a:t>柴崎彩花</a:t>
            </a:r>
            <a:endParaRPr lang="en-US" altLang="ja-JP" sz="3200" dirty="0">
              <a:latin typeface="ＭＳ Ｐゴシック" panose="020B0600070205080204" pitchFamily="50" charset="-128"/>
              <a:ea typeface="ＭＳ Ｐゴシック" panose="020B0600070205080204" pitchFamily="50" charset="-128"/>
            </a:endParaRPr>
          </a:p>
          <a:p>
            <a:r>
              <a:rPr kumimoji="1" lang="ja-JP" altLang="en-US" sz="3200" dirty="0">
                <a:latin typeface="ＭＳ Ｐゴシック" panose="020B0600070205080204" pitchFamily="50" charset="-128"/>
                <a:ea typeface="ＭＳ Ｐゴシック" panose="020B0600070205080204" pitchFamily="50" charset="-128"/>
              </a:rPr>
              <a:t>近石真由　角町桜子　</a:t>
            </a:r>
            <a:r>
              <a:rPr lang="ja-JP" altLang="en-US" sz="3200" dirty="0">
                <a:latin typeface="ＭＳ Ｐゴシック" panose="020B0600070205080204" pitchFamily="50" charset="-128"/>
                <a:ea typeface="ＭＳ Ｐゴシック" panose="020B0600070205080204" pitchFamily="50" charset="-128"/>
              </a:rPr>
              <a:t>中村拓信</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z="2000" smtClean="0"/>
              <a:t>1</a:t>
            </a:fld>
            <a:endParaRPr kumimoji="1" lang="ja-JP" altLang="en-US" sz="2000" dirty="0"/>
          </a:p>
        </p:txBody>
      </p:sp>
      <p:sp>
        <p:nvSpPr>
          <p:cNvPr id="4" name="フッター プレースホルダー 3">
            <a:extLst>
              <a:ext uri="{FF2B5EF4-FFF2-40B4-BE49-F238E27FC236}">
                <a16:creationId xmlns:a16="http://schemas.microsoft.com/office/drawing/2014/main" xmlns="" id="{EBC1819F-77F3-4242-B244-EDECF4A7945D}"/>
              </a:ext>
            </a:extLst>
          </p:cNvPr>
          <p:cNvSpPr>
            <a:spLocks noGrp="1"/>
          </p:cNvSpPr>
          <p:nvPr>
            <p:ph type="ftr" sz="quarter" idx="11"/>
          </p:nvPr>
        </p:nvSpPr>
        <p:spPr/>
        <p:txBody>
          <a:bodyPr/>
          <a:lstStyle/>
          <a:p>
            <a:endParaRPr kumimoji="1" lang="ja-JP" altLang="en-US"/>
          </a:p>
        </p:txBody>
      </p:sp>
      <p:pic>
        <p:nvPicPr>
          <p:cNvPr id="5" name="図 4" descr="Free illustration: &lt;strong&gt;Youtube&lt;/strong&gt;, Red, Social, Icon, Play - Free Image on Pixabay - 149527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26854" y="2507673"/>
            <a:ext cx="1938291" cy="1352766"/>
          </a:xfrm>
          <a:prstGeom prst="rect">
            <a:avLst/>
          </a:prstGeom>
        </p:spPr>
      </p:pic>
    </p:spTree>
    <p:extLst>
      <p:ext uri="{BB962C8B-B14F-4D97-AF65-F5344CB8AC3E}">
        <p14:creationId xmlns:p14="http://schemas.microsoft.com/office/powerpoint/2010/main" val="39294119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D941E41-9A72-40F3-954E-45A5E2855927}"/>
              </a:ext>
            </a:extLst>
          </p:cNvPr>
          <p:cNvSpPr>
            <a:spLocks noGrp="1"/>
          </p:cNvSpPr>
          <p:nvPr>
            <p:ph type="title"/>
          </p:nvPr>
        </p:nvSpPr>
        <p:spPr>
          <a:solidFill>
            <a:schemeClr val="accent5">
              <a:lumMod val="50000"/>
            </a:schemeClr>
          </a:solidFill>
        </p:spPr>
        <p:txBody>
          <a:bodyPr/>
          <a:lstStyle/>
          <a:p>
            <a:r>
              <a:rPr lang="ja-JP" altLang="en-US" sz="3600" b="1" dirty="0" smtClean="0">
                <a:solidFill>
                  <a:schemeClr val="bg1"/>
                </a:solidFill>
                <a:latin typeface="ＭＳ Ｐゴシック" panose="020B0600070205080204" pitchFamily="50" charset="-128"/>
                <a:ea typeface="ＭＳ Ｐゴシック" panose="020B0600070205080204" pitchFamily="50" charset="-128"/>
              </a:rPr>
              <a:t>現状分析　</a:t>
            </a:r>
            <a:r>
              <a:rPr lang="ja-JP" altLang="en-US" b="1" dirty="0" smtClean="0">
                <a:solidFill>
                  <a:schemeClr val="bg1"/>
                </a:solidFill>
                <a:latin typeface="ＭＳ Ｐゴシック" panose="020B0600070205080204" pitchFamily="50" charset="-128"/>
                <a:ea typeface="ＭＳ Ｐゴシック" panose="020B0600070205080204" pitchFamily="50" charset="-128"/>
              </a:rPr>
              <a:t>予備</a:t>
            </a:r>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調査①</a:t>
            </a:r>
            <a:r>
              <a:rPr lang="ja-JP" altLang="en-US" b="1" dirty="0">
                <a:solidFill>
                  <a:schemeClr val="bg1"/>
                </a:solidFill>
                <a:latin typeface="ＭＳ Ｐゴシック" panose="020B0600070205080204" pitchFamily="50" charset="-128"/>
                <a:ea typeface="ＭＳ Ｐゴシック" panose="020B0600070205080204" pitchFamily="50" charset="-128"/>
              </a:rPr>
              <a:t>　</a:t>
            </a:r>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概要</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3489521548"/>
              </p:ext>
            </p:extLst>
          </p:nvPr>
        </p:nvGraphicFramePr>
        <p:xfrm>
          <a:off x="2062675" y="1841429"/>
          <a:ext cx="8066649" cy="4364180"/>
        </p:xfrm>
        <a:graphic>
          <a:graphicData uri="http://schemas.openxmlformats.org/drawingml/2006/table">
            <a:tbl>
              <a:tblPr firstRow="1" bandRow="1">
                <a:tableStyleId>{5940675A-B579-460E-94D1-54222C63F5DA}</a:tableStyleId>
              </a:tblPr>
              <a:tblGrid>
                <a:gridCol w="2213903">
                  <a:extLst>
                    <a:ext uri="{9D8B030D-6E8A-4147-A177-3AD203B41FA5}">
                      <a16:colId xmlns:a16="http://schemas.microsoft.com/office/drawing/2014/main" xmlns="" val="4256343212"/>
                    </a:ext>
                  </a:extLst>
                </a:gridCol>
                <a:gridCol w="5852746">
                  <a:extLst>
                    <a:ext uri="{9D8B030D-6E8A-4147-A177-3AD203B41FA5}">
                      <a16:colId xmlns:a16="http://schemas.microsoft.com/office/drawing/2014/main" xmlns="" val="1005242871"/>
                    </a:ext>
                  </a:extLst>
                </a:gridCol>
              </a:tblGrid>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調査目的</a:t>
                      </a:r>
                    </a:p>
                  </a:txBody>
                  <a:tcPr anchor="ctr"/>
                </a:tc>
                <a:tc>
                  <a:txBody>
                    <a:bodyPr/>
                    <a:lstStyle/>
                    <a:p>
                      <a:r>
                        <a:rPr kumimoji="1" lang="ja-JP" altLang="en-US" sz="2400" dirty="0">
                          <a:latin typeface="ＭＳ Ｐゴシック" panose="020B0600070205080204" pitchFamily="50" charset="-128"/>
                          <a:ea typeface="ＭＳ Ｐゴシック" panose="020B0600070205080204" pitchFamily="50" charset="-128"/>
                        </a:rPr>
                        <a:t>動画広告視聴におけるスキップの有無</a:t>
                      </a:r>
                    </a:p>
                  </a:txBody>
                  <a:tcPr anchor="ctr"/>
                </a:tc>
                <a:extLst>
                  <a:ext uri="{0D108BD9-81ED-4DB2-BD59-A6C34878D82A}">
                    <a16:rowId xmlns:a16="http://schemas.microsoft.com/office/drawing/2014/main" xmlns="" val="1283960855"/>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調査対象</a:t>
                      </a:r>
                    </a:p>
                  </a:txBody>
                  <a:tcPr anchor="ctr"/>
                </a:tc>
                <a:tc>
                  <a:txBody>
                    <a:bodyPr/>
                    <a:lstStyle/>
                    <a:p>
                      <a:r>
                        <a:rPr kumimoji="1" lang="en-US" altLang="ja-JP" sz="2400" dirty="0">
                          <a:latin typeface="ＭＳ Ｐゴシック" panose="020B0600070205080204" pitchFamily="50" charset="-128"/>
                          <a:ea typeface="ＭＳ Ｐゴシック" panose="020B0600070205080204" pitchFamily="50" charset="-128"/>
                        </a:rPr>
                        <a:t>10</a:t>
                      </a:r>
                      <a:r>
                        <a:rPr kumimoji="1" lang="ja-JP" altLang="en-US" sz="2400" dirty="0">
                          <a:latin typeface="ＭＳ Ｐゴシック" panose="020B0600070205080204" pitchFamily="50" charset="-128"/>
                          <a:ea typeface="ＭＳ Ｐゴシック" panose="020B0600070205080204" pitchFamily="50" charset="-128"/>
                        </a:rPr>
                        <a:t>～</a:t>
                      </a:r>
                      <a:r>
                        <a:rPr kumimoji="1" lang="en-US" altLang="ja-JP" sz="2400" dirty="0">
                          <a:latin typeface="ＭＳ Ｐゴシック" panose="020B0600070205080204" pitchFamily="50" charset="-128"/>
                          <a:ea typeface="ＭＳ Ｐゴシック" panose="020B0600070205080204" pitchFamily="50" charset="-128"/>
                        </a:rPr>
                        <a:t>50</a:t>
                      </a:r>
                      <a:r>
                        <a:rPr kumimoji="1" lang="ja-JP" altLang="en-US" sz="2400" dirty="0">
                          <a:latin typeface="ＭＳ Ｐゴシック" panose="020B0600070205080204" pitchFamily="50" charset="-128"/>
                          <a:ea typeface="ＭＳ Ｐゴシック" panose="020B0600070205080204" pitchFamily="50" charset="-128"/>
                        </a:rPr>
                        <a:t>代男女</a:t>
                      </a:r>
                    </a:p>
                  </a:txBody>
                  <a:tcPr anchor="ctr"/>
                </a:tc>
                <a:extLst>
                  <a:ext uri="{0D108BD9-81ED-4DB2-BD59-A6C34878D82A}">
                    <a16:rowId xmlns:a16="http://schemas.microsoft.com/office/drawing/2014/main" xmlns="" val="1117773317"/>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調査期間</a:t>
                      </a:r>
                    </a:p>
                  </a:txBody>
                  <a:tcPr anchor="ctr"/>
                </a:tc>
                <a:tc>
                  <a:txBody>
                    <a:bodyPr/>
                    <a:lstStyle/>
                    <a:p>
                      <a:r>
                        <a:rPr kumimoji="1" lang="en-US" altLang="ja-JP" sz="2400" dirty="0">
                          <a:latin typeface="ＭＳ Ｐゴシック" panose="020B0600070205080204" pitchFamily="50" charset="-128"/>
                          <a:ea typeface="ＭＳ Ｐゴシック" panose="020B0600070205080204" pitchFamily="50" charset="-128"/>
                        </a:rPr>
                        <a:t>2017</a:t>
                      </a:r>
                      <a:r>
                        <a:rPr kumimoji="1" lang="ja-JP" altLang="en-US" sz="2400" dirty="0">
                          <a:latin typeface="ＭＳ Ｐゴシック" panose="020B0600070205080204" pitchFamily="50" charset="-128"/>
                          <a:ea typeface="ＭＳ Ｐゴシック" panose="020B0600070205080204" pitchFamily="50" charset="-128"/>
                        </a:rPr>
                        <a:t>年</a:t>
                      </a:r>
                      <a:r>
                        <a:rPr kumimoji="1" lang="en-US" altLang="ja-JP" sz="2400" dirty="0">
                          <a:latin typeface="ＭＳ Ｐゴシック" panose="020B0600070205080204" pitchFamily="50" charset="-128"/>
                          <a:ea typeface="ＭＳ Ｐゴシック" panose="020B0600070205080204" pitchFamily="50" charset="-128"/>
                        </a:rPr>
                        <a:t>9</a:t>
                      </a:r>
                      <a:r>
                        <a:rPr kumimoji="1" lang="ja-JP" altLang="en-US" sz="2400" dirty="0">
                          <a:latin typeface="ＭＳ Ｐゴシック" panose="020B0600070205080204" pitchFamily="50" charset="-128"/>
                          <a:ea typeface="ＭＳ Ｐゴシック" panose="020B0600070205080204" pitchFamily="50" charset="-128"/>
                        </a:rPr>
                        <a:t>月</a:t>
                      </a:r>
                      <a:r>
                        <a:rPr kumimoji="1" lang="en-US" altLang="ja-JP" sz="2400" dirty="0">
                          <a:latin typeface="ＭＳ Ｐゴシック" panose="020B0600070205080204" pitchFamily="50" charset="-128"/>
                          <a:ea typeface="ＭＳ Ｐゴシック" panose="020B0600070205080204" pitchFamily="50" charset="-128"/>
                        </a:rPr>
                        <a:t>11</a:t>
                      </a:r>
                      <a:r>
                        <a:rPr kumimoji="1" lang="ja-JP" altLang="en-US" sz="2400" dirty="0">
                          <a:latin typeface="ＭＳ Ｐゴシック" panose="020B0600070205080204" pitchFamily="50" charset="-128"/>
                          <a:ea typeface="ＭＳ Ｐゴシック" panose="020B0600070205080204" pitchFamily="50" charset="-128"/>
                        </a:rPr>
                        <a:t>日～</a:t>
                      </a:r>
                      <a:r>
                        <a:rPr kumimoji="1" lang="en-US" altLang="ja-JP" sz="2400" dirty="0">
                          <a:latin typeface="ＭＳ Ｐゴシック" panose="020B0600070205080204" pitchFamily="50" charset="-128"/>
                          <a:ea typeface="ＭＳ Ｐゴシック" panose="020B0600070205080204" pitchFamily="50" charset="-128"/>
                        </a:rPr>
                        <a:t>12</a:t>
                      </a:r>
                      <a:r>
                        <a:rPr kumimoji="1" lang="ja-JP" altLang="en-US" sz="2400" dirty="0">
                          <a:latin typeface="ＭＳ Ｐゴシック" panose="020B0600070205080204" pitchFamily="50" charset="-128"/>
                          <a:ea typeface="ＭＳ Ｐゴシック" panose="020B0600070205080204" pitchFamily="50" charset="-128"/>
                        </a:rPr>
                        <a:t>日</a:t>
                      </a:r>
                    </a:p>
                  </a:txBody>
                  <a:tcPr anchor="ctr"/>
                </a:tc>
                <a:extLst>
                  <a:ext uri="{0D108BD9-81ED-4DB2-BD59-A6C34878D82A}">
                    <a16:rowId xmlns:a16="http://schemas.microsoft.com/office/drawing/2014/main" xmlns="" val="1641421850"/>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サンプルサイズ</a:t>
                      </a:r>
                    </a:p>
                  </a:txBody>
                  <a:tcPr anchor="ctr"/>
                </a:tc>
                <a:tc>
                  <a:txBody>
                    <a:bodyPr/>
                    <a:lstStyle/>
                    <a:p>
                      <a:r>
                        <a:rPr kumimoji="1" lang="ja-JP" altLang="en-US" sz="2400" dirty="0">
                          <a:latin typeface="ＭＳ Ｐゴシック" panose="020B0600070205080204" pitchFamily="50" charset="-128"/>
                          <a:ea typeface="ＭＳ Ｐゴシック" panose="020B0600070205080204" pitchFamily="50" charset="-128"/>
                        </a:rPr>
                        <a:t>回答数</a:t>
                      </a:r>
                      <a:r>
                        <a:rPr kumimoji="1" lang="en-US" altLang="ja-JP" sz="2400" dirty="0">
                          <a:latin typeface="ＭＳ Ｐゴシック" panose="020B0600070205080204" pitchFamily="50" charset="-128"/>
                          <a:ea typeface="ＭＳ Ｐゴシック" panose="020B0600070205080204" pitchFamily="50" charset="-128"/>
                        </a:rPr>
                        <a:t>68</a:t>
                      </a:r>
                      <a:r>
                        <a:rPr kumimoji="1" lang="ja-JP" altLang="en-US" sz="2400" dirty="0">
                          <a:latin typeface="ＭＳ Ｐゴシック" panose="020B0600070205080204" pitchFamily="50" charset="-128"/>
                          <a:ea typeface="ＭＳ Ｐゴシック" panose="020B0600070205080204" pitchFamily="50" charset="-128"/>
                        </a:rPr>
                        <a:t>（有効回答数</a:t>
                      </a:r>
                      <a:r>
                        <a:rPr kumimoji="1" lang="en-US" altLang="ja-JP" sz="2400" dirty="0">
                          <a:latin typeface="ＭＳ Ｐゴシック" panose="020B0600070205080204" pitchFamily="50" charset="-128"/>
                          <a:ea typeface="ＭＳ Ｐゴシック" panose="020B0600070205080204" pitchFamily="50" charset="-128"/>
                        </a:rPr>
                        <a:t>68</a:t>
                      </a:r>
                      <a:r>
                        <a:rPr kumimoji="1" lang="ja-JP" altLang="en-US" sz="2400" dirty="0">
                          <a:latin typeface="ＭＳ Ｐゴシック" panose="020B0600070205080204" pitchFamily="50" charset="-128"/>
                          <a:ea typeface="ＭＳ Ｐゴシック" panose="020B0600070205080204" pitchFamily="50" charset="-128"/>
                        </a:rPr>
                        <a:t>）</a:t>
                      </a:r>
                    </a:p>
                  </a:txBody>
                  <a:tcPr anchor="ctr"/>
                </a:tc>
                <a:extLst>
                  <a:ext uri="{0D108BD9-81ED-4DB2-BD59-A6C34878D82A}">
                    <a16:rowId xmlns:a16="http://schemas.microsoft.com/office/drawing/2014/main" xmlns="" val="1393004662"/>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分析手法</a:t>
                      </a:r>
                    </a:p>
                  </a:txBody>
                  <a:tcPr anchor="ctr"/>
                </a:tc>
                <a:tc>
                  <a:txBody>
                    <a:bodyPr/>
                    <a:lstStyle/>
                    <a:p>
                      <a:r>
                        <a:rPr kumimoji="1" lang="en-US" altLang="ja-JP" sz="2400" dirty="0">
                          <a:latin typeface="ＭＳ Ｐゴシック" panose="020B0600070205080204" pitchFamily="50" charset="-128"/>
                          <a:ea typeface="ＭＳ Ｐゴシック" panose="020B0600070205080204" pitchFamily="50" charset="-128"/>
                        </a:rPr>
                        <a:t>WEB</a:t>
                      </a:r>
                      <a:r>
                        <a:rPr kumimoji="1" lang="ja-JP" altLang="en-US" sz="2400" dirty="0">
                          <a:latin typeface="ＭＳ Ｐゴシック" panose="020B0600070205080204" pitchFamily="50" charset="-128"/>
                          <a:ea typeface="ＭＳ Ｐゴシック" panose="020B0600070205080204" pitchFamily="50" charset="-128"/>
                        </a:rPr>
                        <a:t>アンケート調査</a:t>
                      </a:r>
                    </a:p>
                  </a:txBody>
                  <a:tcPr anchor="ctr"/>
                </a:tc>
                <a:extLst>
                  <a:ext uri="{0D108BD9-81ED-4DB2-BD59-A6C34878D82A}">
                    <a16:rowId xmlns:a16="http://schemas.microsoft.com/office/drawing/2014/main" xmlns="" val="2169353697"/>
                  </a:ext>
                </a:extLst>
              </a:tr>
            </a:tbl>
          </a:graphicData>
        </a:graphic>
      </p:graphicFrame>
      <p:sp>
        <p:nvSpPr>
          <p:cNvPr id="4" name="フッター プレースホルダー 3">
            <a:extLst>
              <a:ext uri="{FF2B5EF4-FFF2-40B4-BE49-F238E27FC236}">
                <a16:creationId xmlns:a16="http://schemas.microsoft.com/office/drawing/2014/main" xmlns="" id="{3E2431AB-D35A-400C-8F59-96EB6ECDB3D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B8A24EB7-63D4-4F72-8B59-9EE86D8D693F}"/>
              </a:ext>
            </a:extLst>
          </p:cNvPr>
          <p:cNvSpPr>
            <a:spLocks noGrp="1"/>
          </p:cNvSpPr>
          <p:nvPr>
            <p:ph type="sldNum" sz="quarter" idx="12"/>
          </p:nvPr>
        </p:nvSpPr>
        <p:spPr/>
        <p:txBody>
          <a:bodyPr/>
          <a:lstStyle/>
          <a:p>
            <a:fld id="{AF0ADFDF-7494-462A-BE98-A21DE53568CE}" type="slidenum">
              <a:rPr kumimoji="1" lang="ja-JP" altLang="en-US" sz="2000" smtClean="0"/>
              <a:t>10</a:t>
            </a:fld>
            <a:endParaRPr kumimoji="1" lang="ja-JP" altLang="en-US" sz="2000" dirty="0"/>
          </a:p>
        </p:txBody>
      </p:sp>
    </p:spTree>
    <p:extLst>
      <p:ext uri="{BB962C8B-B14F-4D97-AF65-F5344CB8AC3E}">
        <p14:creationId xmlns:p14="http://schemas.microsoft.com/office/powerpoint/2010/main" val="26103097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D941E41-9A72-40F3-954E-45A5E2855927}"/>
              </a:ext>
            </a:extLst>
          </p:cNvPr>
          <p:cNvSpPr>
            <a:spLocks noGrp="1"/>
          </p:cNvSpPr>
          <p:nvPr>
            <p:ph type="title"/>
          </p:nvPr>
        </p:nvSpPr>
        <p:spPr>
          <a:solidFill>
            <a:schemeClr val="accent5">
              <a:lumMod val="50000"/>
            </a:schemeClr>
          </a:solidFill>
        </p:spPr>
        <p:txBody>
          <a:bodyPr/>
          <a:lstStyle/>
          <a:p>
            <a:r>
              <a:rPr lang="ja-JP" altLang="en-US" sz="3600" b="1" dirty="0" smtClean="0">
                <a:solidFill>
                  <a:schemeClr val="bg1"/>
                </a:solidFill>
                <a:latin typeface="ＭＳ Ｐゴシック" panose="020B0600070205080204" pitchFamily="50" charset="-128"/>
                <a:ea typeface="ＭＳ Ｐゴシック" panose="020B0600070205080204" pitchFamily="50" charset="-128"/>
              </a:rPr>
              <a:t>現状分析　</a:t>
            </a:r>
            <a:r>
              <a:rPr lang="ja-JP" altLang="en-US" b="1" dirty="0" smtClean="0">
                <a:solidFill>
                  <a:schemeClr val="bg1"/>
                </a:solidFill>
                <a:latin typeface="ＭＳ Ｐゴシック" panose="020B0600070205080204" pitchFamily="50" charset="-128"/>
                <a:ea typeface="ＭＳ Ｐゴシック" panose="020B0600070205080204" pitchFamily="50" charset="-128"/>
              </a:rPr>
              <a:t>予備</a:t>
            </a:r>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調査①　</a:t>
            </a:r>
            <a:r>
              <a:rPr lang="ja-JP" altLang="en-US" b="1" dirty="0" smtClean="0">
                <a:solidFill>
                  <a:schemeClr val="bg1"/>
                </a:solidFill>
                <a:latin typeface="ＭＳ Ｐゴシック" panose="020B0600070205080204" pitchFamily="50" charset="-128"/>
                <a:ea typeface="ＭＳ Ｐゴシック" panose="020B0600070205080204" pitchFamily="50" charset="-128"/>
              </a:rPr>
              <a:t>結果</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Autofit/>
          </a:bodyPr>
          <a:lstStyle/>
          <a:p>
            <a:pPr marL="0" indent="0">
              <a:buNone/>
            </a:pPr>
            <a:r>
              <a:rPr kumimoji="1" lang="en-US" altLang="ja-JP" sz="2400" dirty="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質問</a:t>
            </a:r>
            <a:r>
              <a:rPr kumimoji="1" lang="en-US" altLang="ja-JP" sz="2400" dirty="0">
                <a:latin typeface="ＭＳ Ｐゴシック" panose="020B0600070205080204" pitchFamily="50" charset="-128"/>
                <a:ea typeface="ＭＳ Ｐゴシック" panose="020B0600070205080204" pitchFamily="50" charset="-128"/>
              </a:rPr>
              <a:t>】</a:t>
            </a:r>
          </a:p>
          <a:p>
            <a:pPr marL="0" indent="0">
              <a:buNone/>
            </a:pPr>
            <a:r>
              <a:rPr kumimoji="1" lang="ja-JP" altLang="en-US" sz="2400" dirty="0">
                <a:latin typeface="ＭＳ Ｐゴシック" panose="020B0600070205080204" pitchFamily="50" charset="-128"/>
                <a:ea typeface="ＭＳ Ｐゴシック" panose="020B0600070205080204" pitchFamily="50" charset="-128"/>
              </a:rPr>
              <a:t>ネット動画広告を視聴する際、ネット広告をスキップしますか。どのくらいの時間でスキップしますか。</a:t>
            </a:r>
            <a:endParaRPr kumimoji="1" lang="en-US" altLang="ja-JP" sz="2400" dirty="0">
              <a:latin typeface="ＭＳ Ｐゴシック" panose="020B0600070205080204" pitchFamily="50" charset="-128"/>
              <a:ea typeface="ＭＳ Ｐゴシック" panose="020B0600070205080204" pitchFamily="50" charset="-128"/>
            </a:endParaRPr>
          </a:p>
          <a:p>
            <a:pPr marL="0" indent="0">
              <a:buNone/>
            </a:pPr>
            <a:endParaRPr kumimoji="1" lang="en-US" altLang="ja-JP" sz="2400" dirty="0">
              <a:latin typeface="ＭＳ Ｐゴシック" panose="020B0600070205080204" pitchFamily="50" charset="-128"/>
              <a:ea typeface="ＭＳ Ｐゴシック" panose="020B0600070205080204" pitchFamily="50" charset="-128"/>
            </a:endParaRPr>
          </a:p>
          <a:p>
            <a:pPr marL="0" indent="0">
              <a:buNone/>
            </a:pPr>
            <a:r>
              <a:rPr lang="en-US" altLang="ja-JP" sz="2400" dirty="0">
                <a:latin typeface="ＭＳ Ｐゴシック" panose="020B0600070205080204" pitchFamily="50" charset="-128"/>
                <a:ea typeface="ＭＳ Ｐゴシック" panose="020B0600070205080204" pitchFamily="50" charset="-128"/>
              </a:rPr>
              <a:t>【</a:t>
            </a:r>
            <a:r>
              <a:rPr lang="ja-JP" altLang="en-US" sz="2400" dirty="0">
                <a:latin typeface="ＭＳ Ｐゴシック" panose="020B0600070205080204" pitchFamily="50" charset="-128"/>
                <a:ea typeface="ＭＳ Ｐゴシック" panose="020B0600070205080204" pitchFamily="50" charset="-128"/>
              </a:rPr>
              <a:t>回答</a:t>
            </a:r>
            <a:r>
              <a:rPr lang="en-US" altLang="ja-JP" sz="2400" dirty="0">
                <a:latin typeface="ＭＳ Ｐゴシック" panose="020B0600070205080204" pitchFamily="50" charset="-128"/>
                <a:ea typeface="ＭＳ Ｐゴシック" panose="020B0600070205080204" pitchFamily="50" charset="-128"/>
              </a:rPr>
              <a:t>】</a:t>
            </a:r>
            <a:endParaRPr kumimoji="1" lang="en-US" altLang="ja-JP" sz="2400" dirty="0">
              <a:latin typeface="ＭＳ Ｐゴシック" panose="020B0600070205080204" pitchFamily="50" charset="-128"/>
              <a:ea typeface="ＭＳ Ｐゴシック" panose="020B0600070205080204" pitchFamily="50" charset="-128"/>
            </a:endParaRPr>
          </a:p>
          <a:p>
            <a:r>
              <a:rPr lang="ja-JP" altLang="en-US" sz="2400" dirty="0">
                <a:solidFill>
                  <a:srgbClr val="FF0000"/>
                </a:solidFill>
                <a:latin typeface="ＭＳ Ｐゴシック" panose="020B0600070205080204" pitchFamily="50" charset="-128"/>
                <a:ea typeface="ＭＳ Ｐゴシック" panose="020B0600070205080204" pitchFamily="50" charset="-128"/>
              </a:rPr>
              <a:t>すぐにスキップする（</a:t>
            </a:r>
            <a:r>
              <a:rPr lang="en-US" altLang="ja-JP" sz="2400" dirty="0">
                <a:solidFill>
                  <a:srgbClr val="FF0000"/>
                </a:solidFill>
                <a:latin typeface="ＭＳ Ｐゴシック" panose="020B0600070205080204" pitchFamily="50" charset="-128"/>
                <a:ea typeface="ＭＳ Ｐゴシック" panose="020B0600070205080204" pitchFamily="50" charset="-128"/>
              </a:rPr>
              <a:t>73.5</a:t>
            </a:r>
            <a:r>
              <a:rPr lang="ja-JP" altLang="en-US" sz="2400" dirty="0">
                <a:solidFill>
                  <a:srgbClr val="FF0000"/>
                </a:solidFill>
                <a:latin typeface="ＭＳ Ｐゴシック" panose="020B0600070205080204" pitchFamily="50" charset="-128"/>
                <a:ea typeface="ＭＳ Ｐゴシック" panose="020B0600070205080204" pitchFamily="50" charset="-128"/>
              </a:rPr>
              <a:t>％、</a:t>
            </a:r>
            <a:r>
              <a:rPr lang="en-US" altLang="ja-JP" sz="2400" dirty="0">
                <a:solidFill>
                  <a:srgbClr val="FF0000"/>
                </a:solidFill>
                <a:latin typeface="ＭＳ Ｐゴシック" panose="020B0600070205080204" pitchFamily="50" charset="-128"/>
                <a:ea typeface="ＭＳ Ｐゴシック" panose="020B0600070205080204" pitchFamily="50" charset="-128"/>
              </a:rPr>
              <a:t>50</a:t>
            </a:r>
            <a:r>
              <a:rPr lang="ja-JP" altLang="en-US" sz="2400" dirty="0">
                <a:solidFill>
                  <a:srgbClr val="FF0000"/>
                </a:solidFill>
                <a:latin typeface="ＭＳ Ｐゴシック" panose="020B0600070205080204" pitchFamily="50" charset="-128"/>
                <a:ea typeface="ＭＳ Ｐゴシック" panose="020B0600070205080204" pitchFamily="50" charset="-128"/>
              </a:rPr>
              <a:t>名）</a:t>
            </a:r>
            <a:endParaRPr lang="en-US" altLang="ja-JP" sz="2400" dirty="0">
              <a:solidFill>
                <a:srgbClr val="FF0000"/>
              </a:solidFill>
              <a:latin typeface="ＭＳ Ｐゴシック" panose="020B0600070205080204" pitchFamily="50" charset="-128"/>
              <a:ea typeface="ＭＳ Ｐゴシック" panose="020B0600070205080204" pitchFamily="50" charset="-128"/>
            </a:endParaRPr>
          </a:p>
          <a:p>
            <a:r>
              <a:rPr kumimoji="1" lang="ja-JP" altLang="en-US" sz="2400" dirty="0">
                <a:latin typeface="ＭＳ Ｐゴシック" panose="020B0600070205080204" pitchFamily="50" charset="-128"/>
                <a:ea typeface="ＭＳ Ｐゴシック" panose="020B0600070205080204" pitchFamily="50" charset="-128"/>
              </a:rPr>
              <a:t>少し様子を見て、興味を持ててもスキップする（</a:t>
            </a:r>
            <a:r>
              <a:rPr kumimoji="1" lang="en-US" altLang="ja-JP" sz="2400" dirty="0">
                <a:latin typeface="ＭＳ Ｐゴシック" panose="020B0600070205080204" pitchFamily="50" charset="-128"/>
                <a:ea typeface="ＭＳ Ｐゴシック" panose="020B0600070205080204" pitchFamily="50" charset="-128"/>
              </a:rPr>
              <a:t>4.4</a:t>
            </a:r>
            <a:r>
              <a:rPr kumimoji="1" lang="ja-JP" altLang="en-US" sz="2400" dirty="0">
                <a:latin typeface="ＭＳ Ｐゴシック" panose="020B0600070205080204" pitchFamily="50" charset="-128"/>
                <a:ea typeface="ＭＳ Ｐゴシック" panose="020B0600070205080204" pitchFamily="50" charset="-128"/>
              </a:rPr>
              <a:t>％、</a:t>
            </a:r>
            <a:r>
              <a:rPr kumimoji="1" lang="en-US" altLang="ja-JP" sz="2400" dirty="0">
                <a:latin typeface="ＭＳ Ｐゴシック" panose="020B0600070205080204" pitchFamily="50" charset="-128"/>
                <a:ea typeface="ＭＳ Ｐゴシック" panose="020B0600070205080204" pitchFamily="50" charset="-128"/>
              </a:rPr>
              <a:t>3</a:t>
            </a:r>
            <a:r>
              <a:rPr kumimoji="1" lang="ja-JP" altLang="en-US" sz="2400" dirty="0">
                <a:latin typeface="ＭＳ Ｐゴシック" panose="020B0600070205080204" pitchFamily="50" charset="-128"/>
                <a:ea typeface="ＭＳ Ｐゴシック" panose="020B0600070205080204" pitchFamily="50" charset="-128"/>
              </a:rPr>
              <a:t>名）</a:t>
            </a:r>
            <a:endParaRPr kumimoji="1" lang="en-US" altLang="ja-JP" sz="2400" dirty="0">
              <a:latin typeface="ＭＳ Ｐゴシック" panose="020B0600070205080204" pitchFamily="50" charset="-128"/>
              <a:ea typeface="ＭＳ Ｐゴシック" panose="020B0600070205080204" pitchFamily="50" charset="-128"/>
            </a:endParaRPr>
          </a:p>
          <a:p>
            <a:r>
              <a:rPr lang="ja-JP" altLang="en-US" sz="2400" dirty="0">
                <a:latin typeface="ＭＳ Ｐゴシック" panose="020B0600070205080204" pitchFamily="50" charset="-128"/>
                <a:ea typeface="ＭＳ Ｐゴシック" panose="020B0600070205080204" pitchFamily="50" charset="-128"/>
              </a:rPr>
              <a:t>少し様子を見て、興味を持てなかったらスキップする（</a:t>
            </a:r>
            <a:r>
              <a:rPr lang="en-US" altLang="ja-JP" sz="2400" dirty="0">
                <a:latin typeface="ＭＳ Ｐゴシック" panose="020B0600070205080204" pitchFamily="50" charset="-128"/>
                <a:ea typeface="ＭＳ Ｐゴシック" panose="020B0600070205080204" pitchFamily="50" charset="-128"/>
              </a:rPr>
              <a:t>14.7</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a:latin typeface="ＭＳ Ｐゴシック" panose="020B0600070205080204" pitchFamily="50" charset="-128"/>
                <a:ea typeface="ＭＳ Ｐゴシック" panose="020B0600070205080204" pitchFamily="50" charset="-128"/>
              </a:rPr>
              <a:t>10</a:t>
            </a:r>
            <a:r>
              <a:rPr lang="ja-JP" altLang="en-US" sz="2400" dirty="0">
                <a:latin typeface="ＭＳ Ｐゴシック" panose="020B0600070205080204" pitchFamily="50" charset="-128"/>
                <a:ea typeface="ＭＳ Ｐゴシック" panose="020B0600070205080204" pitchFamily="50" charset="-128"/>
              </a:rPr>
              <a:t>名）</a:t>
            </a:r>
            <a:endParaRPr lang="en-US" altLang="ja-JP" sz="2400" dirty="0">
              <a:latin typeface="ＭＳ Ｐゴシック" panose="020B0600070205080204" pitchFamily="50" charset="-128"/>
              <a:ea typeface="ＭＳ Ｐゴシック" panose="020B0600070205080204" pitchFamily="50" charset="-128"/>
            </a:endParaRPr>
          </a:p>
          <a:p>
            <a:r>
              <a:rPr kumimoji="1" lang="ja-JP" altLang="en-US" sz="2400" dirty="0">
                <a:latin typeface="ＭＳ Ｐゴシック" panose="020B0600070205080204" pitchFamily="50" charset="-128"/>
                <a:ea typeface="ＭＳ Ｐゴシック" panose="020B0600070205080204" pitchFamily="50" charset="-128"/>
              </a:rPr>
              <a:t>興味がなくても最後まで観る（</a:t>
            </a:r>
            <a:r>
              <a:rPr kumimoji="1" lang="en-US" altLang="ja-JP" sz="2400" dirty="0">
                <a:latin typeface="ＭＳ Ｐゴシック" panose="020B0600070205080204" pitchFamily="50" charset="-128"/>
                <a:ea typeface="ＭＳ Ｐゴシック" panose="020B0600070205080204" pitchFamily="50" charset="-128"/>
              </a:rPr>
              <a:t>0</a:t>
            </a:r>
            <a:r>
              <a:rPr kumimoji="1" lang="ja-JP" altLang="en-US" sz="2400" dirty="0">
                <a:latin typeface="ＭＳ Ｐゴシック" panose="020B0600070205080204" pitchFamily="50" charset="-128"/>
                <a:ea typeface="ＭＳ Ｐゴシック" panose="020B0600070205080204" pitchFamily="50" charset="-128"/>
              </a:rPr>
              <a:t>％、</a:t>
            </a:r>
            <a:r>
              <a:rPr kumimoji="1" lang="en-US" altLang="ja-JP" sz="2400" dirty="0">
                <a:latin typeface="ＭＳ Ｐゴシック" panose="020B0600070205080204" pitchFamily="50" charset="-128"/>
                <a:ea typeface="ＭＳ Ｐゴシック" panose="020B0600070205080204" pitchFamily="50" charset="-128"/>
              </a:rPr>
              <a:t>0</a:t>
            </a:r>
            <a:r>
              <a:rPr kumimoji="1" lang="ja-JP" altLang="en-US" sz="2400" dirty="0">
                <a:latin typeface="ＭＳ Ｐゴシック" panose="020B0600070205080204" pitchFamily="50" charset="-128"/>
                <a:ea typeface="ＭＳ Ｐゴシック" panose="020B0600070205080204" pitchFamily="50" charset="-128"/>
              </a:rPr>
              <a:t>名）</a:t>
            </a:r>
            <a:endParaRPr kumimoji="1" lang="en-US" altLang="ja-JP" sz="2400" dirty="0">
              <a:latin typeface="ＭＳ Ｐゴシック" panose="020B0600070205080204" pitchFamily="50" charset="-128"/>
              <a:ea typeface="ＭＳ Ｐゴシック" panose="020B0600070205080204" pitchFamily="50" charset="-128"/>
            </a:endParaRPr>
          </a:p>
          <a:p>
            <a:r>
              <a:rPr lang="ja-JP" altLang="en-US" sz="2400" dirty="0">
                <a:latin typeface="ＭＳ Ｐゴシック" panose="020B0600070205080204" pitchFamily="50" charset="-128"/>
                <a:ea typeface="ＭＳ Ｐゴシック" panose="020B0600070205080204" pitchFamily="50" charset="-128"/>
              </a:rPr>
              <a:t>興味があれば最後まで観る（</a:t>
            </a:r>
            <a:r>
              <a:rPr lang="en-US" altLang="ja-JP" sz="2400" dirty="0">
                <a:latin typeface="ＭＳ Ｐゴシック" panose="020B0600070205080204" pitchFamily="50" charset="-128"/>
                <a:ea typeface="ＭＳ Ｐゴシック" panose="020B0600070205080204" pitchFamily="50" charset="-128"/>
              </a:rPr>
              <a:t>7.4</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a:latin typeface="ＭＳ Ｐゴシック" panose="020B0600070205080204" pitchFamily="50" charset="-128"/>
                <a:ea typeface="ＭＳ Ｐゴシック" panose="020B0600070205080204" pitchFamily="50" charset="-128"/>
              </a:rPr>
              <a:t>5</a:t>
            </a:r>
            <a:r>
              <a:rPr lang="ja-JP" altLang="en-US" sz="2400" dirty="0">
                <a:latin typeface="ＭＳ Ｐゴシック" panose="020B0600070205080204" pitchFamily="50" charset="-128"/>
                <a:ea typeface="ＭＳ Ｐゴシック" panose="020B0600070205080204" pitchFamily="50" charset="-128"/>
              </a:rPr>
              <a:t>名）</a:t>
            </a:r>
            <a:endParaRPr kumimoji="1" lang="en-US" altLang="ja-JP" sz="24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xmlns="" id="{3E2431AB-D35A-400C-8F59-96EB6ECDB3D1}"/>
              </a:ext>
            </a:extLst>
          </p:cNvPr>
          <p:cNvSpPr>
            <a:spLocks noGrp="1"/>
          </p:cNvSpPr>
          <p:nvPr>
            <p:ph type="ftr" sz="quarter" idx="11"/>
          </p:nvPr>
        </p:nvSpPr>
        <p:spPr/>
        <p:txBody>
          <a:bodyPr/>
          <a:lstStyle/>
          <a:p>
            <a:r>
              <a:rPr kumimoji="1" lang="ja-JP" altLang="en-US" dirty="0"/>
              <a:t>回答数</a:t>
            </a:r>
            <a:r>
              <a:rPr kumimoji="1" lang="en-US" altLang="ja-JP" dirty="0"/>
              <a:t>68</a:t>
            </a:r>
            <a:r>
              <a:rPr kumimoji="1" lang="ja-JP" altLang="en-US" dirty="0"/>
              <a:t>名</a:t>
            </a:r>
          </a:p>
        </p:txBody>
      </p:sp>
      <p:sp>
        <p:nvSpPr>
          <p:cNvPr id="5" name="スライド番号プレースホルダー 4">
            <a:extLst>
              <a:ext uri="{FF2B5EF4-FFF2-40B4-BE49-F238E27FC236}">
                <a16:creationId xmlns:a16="http://schemas.microsoft.com/office/drawing/2014/main" xmlns="" id="{B8A24EB7-63D4-4F72-8B59-9EE86D8D693F}"/>
              </a:ext>
            </a:extLst>
          </p:cNvPr>
          <p:cNvSpPr>
            <a:spLocks noGrp="1"/>
          </p:cNvSpPr>
          <p:nvPr>
            <p:ph type="sldNum" sz="quarter" idx="12"/>
          </p:nvPr>
        </p:nvSpPr>
        <p:spPr/>
        <p:txBody>
          <a:bodyPr/>
          <a:lstStyle/>
          <a:p>
            <a:fld id="{AF0ADFDF-7494-462A-BE98-A21DE53568CE}" type="slidenum">
              <a:rPr kumimoji="1" lang="ja-JP" altLang="en-US" sz="2000" smtClean="0"/>
              <a:t>11</a:t>
            </a:fld>
            <a:endParaRPr kumimoji="1" lang="ja-JP" altLang="en-US" sz="2000" dirty="0"/>
          </a:p>
        </p:txBody>
      </p:sp>
    </p:spTree>
    <p:extLst>
      <p:ext uri="{BB962C8B-B14F-4D97-AF65-F5344CB8AC3E}">
        <p14:creationId xmlns:p14="http://schemas.microsoft.com/office/powerpoint/2010/main" val="1385686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lang="ja-JP" altLang="en-US" sz="3600" b="1" dirty="0" smtClean="0">
                <a:solidFill>
                  <a:schemeClr val="bg1"/>
                </a:solidFill>
                <a:latin typeface="ＭＳ Ｐゴシック" panose="020B0600070205080204" pitchFamily="50" charset="-128"/>
                <a:ea typeface="ＭＳ Ｐゴシック" panose="020B0600070205080204" pitchFamily="50" charset="-128"/>
              </a:rPr>
              <a:t>現状分析　</a:t>
            </a:r>
            <a:r>
              <a:rPr lang="ja-JP" altLang="en-US" b="1" dirty="0" smtClean="0">
                <a:solidFill>
                  <a:schemeClr val="bg1"/>
                </a:solidFill>
                <a:latin typeface="ＭＳ Ｐゴシック" panose="020B0600070205080204" pitchFamily="50" charset="-128"/>
                <a:ea typeface="ＭＳ Ｐゴシック" panose="020B0600070205080204" pitchFamily="50" charset="-128"/>
              </a:rPr>
              <a:t>予備調査①　結果</a:t>
            </a:r>
            <a:endParaRPr kumimoji="1" lang="ja-JP" altLang="en-US" sz="4000" b="1" dirty="0">
              <a:solidFill>
                <a:schemeClr val="bg1"/>
              </a:solidFill>
              <a:latin typeface="ＭＳ Ｐゴシック" panose="020B0600070205080204" pitchFamily="50" charset="-128"/>
              <a:ea typeface="ＭＳ Ｐゴシック" panose="020B0600070205080204" pitchFamily="50" charset="-128"/>
            </a:endParaRPr>
          </a:p>
        </p:txBody>
      </p:sp>
      <p:graphicFrame>
        <p:nvGraphicFramePr>
          <p:cNvPr id="8" name="コンテンツ プレースホルダー 7">
            <a:extLst>
              <a:ext uri="{FF2B5EF4-FFF2-40B4-BE49-F238E27FC236}">
                <a16:creationId xmlns:a16="http://schemas.microsoft.com/office/drawing/2014/main" xmlns="" id="{2B0C5328-4E9C-46C7-9A3E-1686831404A5}"/>
              </a:ext>
            </a:extLst>
          </p:cNvPr>
          <p:cNvGraphicFramePr>
            <a:graphicFrameLocks noGrp="1"/>
          </p:cNvGraphicFramePr>
          <p:nvPr>
            <p:ph idx="1"/>
            <p:extLst>
              <p:ext uri="{D42A27DB-BD31-4B8C-83A1-F6EECF244321}">
                <p14:modId xmlns:p14="http://schemas.microsoft.com/office/powerpoint/2010/main" val="486599930"/>
              </p:ext>
            </p:extLst>
          </p:nvPr>
        </p:nvGraphicFramePr>
        <p:xfrm>
          <a:off x="-1332000" y="1184782"/>
          <a:ext cx="8194285" cy="4644000"/>
        </p:xfrm>
        <a:graphic>
          <a:graphicData uri="http://schemas.openxmlformats.org/drawingml/2006/chart">
            <c:chart xmlns:c="http://schemas.openxmlformats.org/drawingml/2006/chart" xmlns:r="http://schemas.openxmlformats.org/officeDocument/2006/relationships" r:id="rId2"/>
          </a:graphicData>
        </a:graphic>
      </p:graphicFrame>
      <p:sp>
        <p:nvSpPr>
          <p:cNvPr id="10" name="フッター プレースホルダー 9">
            <a:extLst>
              <a:ext uri="{FF2B5EF4-FFF2-40B4-BE49-F238E27FC236}">
                <a16:creationId xmlns:a16="http://schemas.microsoft.com/office/drawing/2014/main" xmlns="" id="{17A8C7D3-7D67-4A3D-9992-AF98F07BB989}"/>
              </a:ext>
            </a:extLst>
          </p:cNvPr>
          <p:cNvSpPr>
            <a:spLocks noGrp="1"/>
          </p:cNvSpPr>
          <p:nvPr>
            <p:ph type="ftr" sz="quarter" idx="11"/>
          </p:nvPr>
        </p:nvSpPr>
        <p:spPr>
          <a:xfrm>
            <a:off x="4038600" y="6439474"/>
            <a:ext cx="4114800" cy="365125"/>
          </a:xfrm>
        </p:spPr>
        <p:txBody>
          <a:bodyPr/>
          <a:lstStyle/>
          <a:p>
            <a:r>
              <a:rPr kumimoji="1" lang="ja-JP" altLang="en-US" dirty="0"/>
              <a:t>回答数</a:t>
            </a:r>
            <a:r>
              <a:rPr lang="en-US" altLang="ja-JP" dirty="0"/>
              <a:t>68</a:t>
            </a:r>
            <a:r>
              <a:rPr kumimoji="1" lang="ja-JP" altLang="en-US" dirty="0"/>
              <a:t>名　“スキップする</a:t>
            </a:r>
            <a:r>
              <a:rPr lang="en-US" altLang="ja-JP" dirty="0"/>
              <a:t>63</a:t>
            </a:r>
            <a:r>
              <a:rPr lang="ja-JP" altLang="en-US" dirty="0"/>
              <a:t>人</a:t>
            </a:r>
            <a:r>
              <a:rPr kumimoji="1" lang="ja-JP" altLang="en-US" dirty="0"/>
              <a:t>・スキップしない</a:t>
            </a:r>
            <a:r>
              <a:rPr lang="en-US" altLang="ja-JP" dirty="0"/>
              <a:t>5</a:t>
            </a:r>
            <a:r>
              <a:rPr lang="ja-JP" altLang="en-US" dirty="0"/>
              <a:t>人</a:t>
            </a:r>
            <a:r>
              <a:rPr kumimoji="1" lang="ja-JP" altLang="en-US" dirty="0"/>
              <a:t>”</a:t>
            </a:r>
          </a:p>
        </p:txBody>
      </p:sp>
      <p:sp>
        <p:nvSpPr>
          <p:cNvPr id="9" name="スライド番号プレースホルダー 8"/>
          <p:cNvSpPr>
            <a:spLocks noGrp="1"/>
          </p:cNvSpPr>
          <p:nvPr>
            <p:ph type="sldNum" sz="quarter" idx="12"/>
          </p:nvPr>
        </p:nvSpPr>
        <p:spPr/>
        <p:txBody>
          <a:bodyPr/>
          <a:lstStyle/>
          <a:p>
            <a:fld id="{AF0ADFDF-7494-462A-BE98-A21DE53568CE}" type="slidenum">
              <a:rPr kumimoji="1" lang="ja-JP" altLang="en-US" sz="2000" smtClean="0"/>
              <a:t>12</a:t>
            </a:fld>
            <a:endParaRPr kumimoji="1" lang="ja-JP" altLang="en-US" sz="2000" dirty="0"/>
          </a:p>
        </p:txBody>
      </p:sp>
      <p:graphicFrame>
        <p:nvGraphicFramePr>
          <p:cNvPr id="14" name="グラフ 13"/>
          <p:cNvGraphicFramePr/>
          <p:nvPr>
            <p:extLst/>
          </p:nvPr>
        </p:nvGraphicFramePr>
        <p:xfrm>
          <a:off x="3545393" y="2848971"/>
          <a:ext cx="4188900" cy="3477912"/>
        </p:xfrm>
        <a:graphic>
          <a:graphicData uri="http://schemas.openxmlformats.org/drawingml/2006/chart">
            <c:chart xmlns:c="http://schemas.openxmlformats.org/drawingml/2006/chart" xmlns:r="http://schemas.openxmlformats.org/officeDocument/2006/relationships" r:id="rId3"/>
          </a:graphicData>
        </a:graphic>
      </p:graphicFrame>
      <p:sp>
        <p:nvSpPr>
          <p:cNvPr id="15" name="テキスト ボックス 14"/>
          <p:cNvSpPr txBox="1"/>
          <p:nvPr/>
        </p:nvSpPr>
        <p:spPr>
          <a:xfrm>
            <a:off x="3590578" y="2028495"/>
            <a:ext cx="6881344" cy="707886"/>
          </a:xfrm>
          <a:prstGeom prst="rect">
            <a:avLst/>
          </a:prstGeom>
          <a:noFill/>
        </p:spPr>
        <p:txBody>
          <a:bodyPr wrap="square" rtlCol="0">
            <a:spAutoFit/>
          </a:bodyPr>
          <a:lstStyle/>
          <a:p>
            <a:r>
              <a:rPr kumimoji="1" lang="ja-JP" altLang="en-US" sz="4000" dirty="0">
                <a:solidFill>
                  <a:schemeClr val="accent6">
                    <a:lumMod val="50000"/>
                  </a:schemeClr>
                </a:solidFill>
                <a:latin typeface="ＭＳ Ｐゴシック" panose="020B0600070205080204" pitchFamily="50" charset="-128"/>
                <a:ea typeface="ＭＳ Ｐゴシック" panose="020B0600070205080204" pitchFamily="50" charset="-128"/>
              </a:rPr>
              <a:t>⇒ほとんどの人がスキップする</a:t>
            </a:r>
          </a:p>
        </p:txBody>
      </p:sp>
      <p:sp>
        <p:nvSpPr>
          <p:cNvPr id="13" name="爆発: 8 pt 12">
            <a:extLst>
              <a:ext uri="{FF2B5EF4-FFF2-40B4-BE49-F238E27FC236}">
                <a16:creationId xmlns:a16="http://schemas.microsoft.com/office/drawing/2014/main" xmlns="" id="{1E0963D2-3631-4F0E-88BB-7A17F0AEE489}"/>
              </a:ext>
            </a:extLst>
          </p:cNvPr>
          <p:cNvSpPr/>
          <p:nvPr/>
        </p:nvSpPr>
        <p:spPr>
          <a:xfrm>
            <a:off x="7097900" y="3800170"/>
            <a:ext cx="4607142" cy="2723967"/>
          </a:xfrm>
          <a:prstGeom prst="irregularSeal1">
            <a:avLst/>
          </a:prstGeom>
          <a:ln>
            <a:solidFill>
              <a:srgbClr val="FF000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xmlns="" id="{46A0A7C9-DB8D-4A70-A101-1F8A4FFF5AA8}"/>
              </a:ext>
            </a:extLst>
          </p:cNvPr>
          <p:cNvSpPr txBox="1"/>
          <p:nvPr/>
        </p:nvSpPr>
        <p:spPr>
          <a:xfrm>
            <a:off x="6920517" y="4398020"/>
            <a:ext cx="4961908" cy="1323439"/>
          </a:xfrm>
          <a:prstGeom prst="rect">
            <a:avLst/>
          </a:prstGeom>
          <a:noFill/>
        </p:spPr>
        <p:txBody>
          <a:bodyPr wrap="square" rtlCol="0">
            <a:spAutoFit/>
          </a:bodyPr>
          <a:lstStyle/>
          <a:p>
            <a:pPr algn="ctr"/>
            <a:r>
              <a:rPr kumimoji="1" lang="en-US" altLang="ja-JP" sz="4000" dirty="0">
                <a:latin typeface="ＭＳ Ｐゴシック" panose="020B0600070205080204" pitchFamily="50" charset="-128"/>
                <a:ea typeface="ＭＳ Ｐゴシック" panose="020B0600070205080204" pitchFamily="50" charset="-128"/>
              </a:rPr>
              <a:t>73.5</a:t>
            </a:r>
            <a:r>
              <a:rPr kumimoji="1" lang="ja-JP" altLang="en-US" sz="4000" dirty="0">
                <a:latin typeface="ＭＳ Ｐゴシック" panose="020B0600070205080204" pitchFamily="50" charset="-128"/>
                <a:ea typeface="ＭＳ Ｐゴシック" panose="020B0600070205080204" pitchFamily="50" charset="-128"/>
              </a:rPr>
              <a:t>％がすぐに</a:t>
            </a:r>
            <a:endParaRPr kumimoji="1" lang="en-US" altLang="ja-JP" sz="4000" dirty="0">
              <a:latin typeface="ＭＳ Ｐゴシック" panose="020B0600070205080204" pitchFamily="50" charset="-128"/>
              <a:ea typeface="ＭＳ Ｐゴシック" panose="020B0600070205080204" pitchFamily="50" charset="-128"/>
            </a:endParaRPr>
          </a:p>
          <a:p>
            <a:pPr algn="ctr"/>
            <a:r>
              <a:rPr kumimoji="1" lang="ja-JP" altLang="en-US" sz="4000" dirty="0">
                <a:latin typeface="ＭＳ Ｐゴシック" panose="020B0600070205080204" pitchFamily="50" charset="-128"/>
                <a:ea typeface="ＭＳ Ｐゴシック" panose="020B0600070205080204" pitchFamily="50" charset="-128"/>
              </a:rPr>
              <a:t>スキップすると回答</a:t>
            </a:r>
          </a:p>
        </p:txBody>
      </p:sp>
      <p:sp>
        <p:nvSpPr>
          <p:cNvPr id="16" name="テキスト ボックス 15"/>
          <p:cNvSpPr txBox="1"/>
          <p:nvPr/>
        </p:nvSpPr>
        <p:spPr>
          <a:xfrm>
            <a:off x="7962931" y="2754477"/>
            <a:ext cx="457200" cy="1200329"/>
          </a:xfrm>
          <a:prstGeom prst="rect">
            <a:avLst/>
          </a:prstGeom>
          <a:noFill/>
        </p:spPr>
        <p:txBody>
          <a:bodyPr wrap="square" rtlCol="0">
            <a:spAutoFit/>
          </a:bodyPr>
          <a:lstStyle/>
          <a:p>
            <a:r>
              <a:rPr kumimoji="1" lang="ja-JP" altLang="en-US" sz="7200" dirty="0">
                <a:latin typeface="ＭＳ Ｐゴシック" panose="020B0600070205080204" pitchFamily="50" charset="-128"/>
                <a:ea typeface="ＭＳ Ｐゴシック" panose="020B0600070205080204" pitchFamily="50" charset="-128"/>
              </a:rPr>
              <a:t>＋</a:t>
            </a:r>
          </a:p>
        </p:txBody>
      </p:sp>
      <p:sp>
        <p:nvSpPr>
          <p:cNvPr id="17" name="テキスト ボックス 16"/>
          <p:cNvSpPr txBox="1"/>
          <p:nvPr/>
        </p:nvSpPr>
        <p:spPr>
          <a:xfrm>
            <a:off x="5178762" y="4977610"/>
            <a:ext cx="1653064" cy="707886"/>
          </a:xfrm>
          <a:prstGeom prst="rect">
            <a:avLst/>
          </a:prstGeom>
          <a:noFill/>
        </p:spPr>
        <p:txBody>
          <a:bodyPr wrap="square" rtlCol="0">
            <a:spAutoFit/>
          </a:bodyPr>
          <a:lstStyle/>
          <a:p>
            <a:r>
              <a:rPr kumimoji="1" lang="en-US" altLang="ja-JP" sz="4000" dirty="0">
                <a:latin typeface="ＭＳ Ｐゴシック" panose="020B0600070205080204" pitchFamily="50" charset="-128"/>
                <a:ea typeface="ＭＳ Ｐゴシック" panose="020B0600070205080204" pitchFamily="50" charset="-128"/>
              </a:rPr>
              <a:t>73.5</a:t>
            </a:r>
            <a:r>
              <a:rPr kumimoji="1" lang="ja-JP" altLang="en-US" sz="4000" dirty="0">
                <a:latin typeface="ＭＳ Ｐゴシック" panose="020B0600070205080204" pitchFamily="50" charset="-128"/>
                <a:ea typeface="ＭＳ Ｐゴシック" panose="020B0600070205080204" pitchFamily="50" charset="-128"/>
              </a:rPr>
              <a:t>％</a:t>
            </a:r>
          </a:p>
        </p:txBody>
      </p:sp>
      <p:sp>
        <p:nvSpPr>
          <p:cNvPr id="4" name="円 3"/>
          <p:cNvSpPr/>
          <p:nvPr/>
        </p:nvSpPr>
        <p:spPr>
          <a:xfrm rot="18232921">
            <a:off x="747984" y="2117216"/>
            <a:ext cx="3100889" cy="3195293"/>
          </a:xfrm>
          <a:prstGeom prst="pie">
            <a:avLst>
              <a:gd name="adj1" fmla="val 19588034"/>
              <a:gd name="adj2" fmla="val 17996522"/>
            </a:avLst>
          </a:prstGeom>
          <a:noFill/>
          <a:ln w="5715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 name="下矢印 2"/>
          <p:cNvSpPr/>
          <p:nvPr/>
        </p:nvSpPr>
        <p:spPr>
          <a:xfrm rot="17400687">
            <a:off x="3491405" y="3614512"/>
            <a:ext cx="741218" cy="984781"/>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9319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問題意識</a:t>
            </a:r>
          </a:p>
        </p:txBody>
      </p:sp>
      <p:sp>
        <p:nvSpPr>
          <p:cNvPr id="3" name="コンテンツ プレースホルダー 2"/>
          <p:cNvSpPr>
            <a:spLocks noGrp="1"/>
          </p:cNvSpPr>
          <p:nvPr>
            <p:ph idx="1"/>
          </p:nvPr>
        </p:nvSpPr>
        <p:spPr>
          <a:xfrm>
            <a:off x="838200" y="1891362"/>
            <a:ext cx="10515600" cy="4264314"/>
          </a:xfrm>
        </p:spPr>
        <p:txBody>
          <a:bodyPr>
            <a:noAutofit/>
          </a:bodyPr>
          <a:lstStyle/>
          <a:p>
            <a:pPr marL="0" indent="0" algn="ctr">
              <a:buNone/>
            </a:pPr>
            <a:endParaRPr kumimoji="1" lang="en-US" altLang="ja-JP" sz="4400" dirty="0">
              <a:latin typeface="ＭＳ Ｐゴシック" panose="020B0600070205080204" pitchFamily="50" charset="-128"/>
              <a:ea typeface="ＭＳ Ｐゴシック" panose="020B0600070205080204" pitchFamily="50" charset="-128"/>
            </a:endParaRPr>
          </a:p>
          <a:p>
            <a:pPr marL="0" indent="0" algn="ctr">
              <a:buNone/>
            </a:pPr>
            <a:r>
              <a:rPr kumimoji="1" lang="ja-JP" altLang="en-US" sz="4400" dirty="0">
                <a:latin typeface="ＭＳ Ｐゴシック" panose="020B0600070205080204" pitchFamily="50" charset="-128"/>
                <a:ea typeface="ＭＳ Ｐゴシック" panose="020B0600070205080204" pitchFamily="50" charset="-128"/>
              </a:rPr>
              <a:t>ネット内動画広告は</a:t>
            </a:r>
            <a:endParaRPr kumimoji="1" lang="en-US" altLang="ja-JP" sz="4400" dirty="0">
              <a:latin typeface="ＭＳ Ｐゴシック" panose="020B0600070205080204" pitchFamily="50" charset="-128"/>
              <a:ea typeface="ＭＳ Ｐゴシック" panose="020B0600070205080204" pitchFamily="50" charset="-128"/>
            </a:endParaRPr>
          </a:p>
          <a:p>
            <a:pPr marL="0" indent="0" algn="ctr">
              <a:buNone/>
            </a:pPr>
            <a:r>
              <a:rPr kumimoji="1" lang="ja-JP" altLang="en-US" sz="4400" dirty="0">
                <a:latin typeface="ＭＳ Ｐゴシック" panose="020B0600070205080204" pitchFamily="50" charset="-128"/>
                <a:ea typeface="ＭＳ Ｐゴシック" panose="020B0600070205080204" pitchFamily="50" charset="-128"/>
              </a:rPr>
              <a:t>伸びてきている市場であるが、</a:t>
            </a:r>
            <a:endParaRPr kumimoji="1" lang="en-US" altLang="ja-JP" sz="4400" dirty="0">
              <a:latin typeface="ＭＳ Ｐゴシック" panose="020B0600070205080204" pitchFamily="50" charset="-128"/>
              <a:ea typeface="ＭＳ Ｐゴシック" panose="020B0600070205080204" pitchFamily="50" charset="-128"/>
            </a:endParaRPr>
          </a:p>
          <a:p>
            <a:pPr marL="0" indent="0" algn="ctr">
              <a:buNone/>
            </a:pPr>
            <a:r>
              <a:rPr kumimoji="1" lang="ja-JP" altLang="en-US" sz="4400" dirty="0">
                <a:latin typeface="ＭＳ Ｐゴシック" panose="020B0600070205080204" pitchFamily="50" charset="-128"/>
                <a:ea typeface="ＭＳ Ｐゴシック" panose="020B0600070205080204" pitchFamily="50" charset="-128"/>
              </a:rPr>
              <a:t>そのほとんどがスキップされており、</a:t>
            </a:r>
            <a:endParaRPr kumimoji="1" lang="en-US" altLang="ja-JP" sz="4400" dirty="0">
              <a:latin typeface="ＭＳ Ｐゴシック" panose="020B0600070205080204" pitchFamily="50" charset="-128"/>
              <a:ea typeface="ＭＳ Ｐゴシック" panose="020B0600070205080204" pitchFamily="50" charset="-128"/>
            </a:endParaRPr>
          </a:p>
          <a:p>
            <a:pPr marL="0" indent="0" algn="ctr">
              <a:buNone/>
            </a:pPr>
            <a:r>
              <a:rPr kumimoji="1" lang="ja-JP" altLang="en-US" sz="4400" dirty="0">
                <a:latin typeface="ＭＳ Ｐゴシック" panose="020B0600070205080204" pitchFamily="50" charset="-128"/>
                <a:ea typeface="ＭＳ Ｐゴシック" panose="020B0600070205080204" pitchFamily="50" charset="-128"/>
              </a:rPr>
              <a:t>見られて</a:t>
            </a:r>
            <a:r>
              <a:rPr kumimoji="1" lang="ja-JP" altLang="en-US" sz="4400" dirty="0" smtClean="0">
                <a:latin typeface="ＭＳ Ｐゴシック" panose="020B0600070205080204" pitchFamily="50" charset="-128"/>
                <a:ea typeface="ＭＳ Ｐゴシック" panose="020B0600070205080204" pitchFamily="50" charset="-128"/>
              </a:rPr>
              <a:t>いない</a:t>
            </a:r>
            <a:endParaRPr kumimoji="1" lang="en-US" altLang="ja-JP" sz="4400" dirty="0">
              <a:latin typeface="ＭＳ Ｐゴシック" panose="020B0600070205080204" pitchFamily="50" charset="-128"/>
              <a:ea typeface="ＭＳ Ｐゴシック" panose="020B0600070205080204" pitchFamily="50" charset="-128"/>
            </a:endParaRPr>
          </a:p>
          <a:p>
            <a:pPr marL="0" indent="0" algn="ctr">
              <a:buNone/>
            </a:pPr>
            <a:endParaRPr kumimoji="1" lang="en-US" altLang="ja-JP" sz="4400" dirty="0">
              <a:latin typeface="ＭＳ Ｐゴシック" panose="020B0600070205080204" pitchFamily="50" charset="-128"/>
              <a:ea typeface="ＭＳ Ｐゴシック" panose="020B0600070205080204" pitchFamily="50" charset="-128"/>
            </a:endParaRPr>
          </a:p>
          <a:p>
            <a:pPr marL="0" indent="0" algn="ctr">
              <a:buNone/>
            </a:pPr>
            <a:endParaRPr lang="ja-JP" altLang="en-US" sz="44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xmlns="" id="{04EA6E77-65EE-47C7-8AAC-B31DBBA57B89}"/>
              </a:ext>
            </a:extLst>
          </p:cNvPr>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z="2000" smtClean="0"/>
              <a:t>13</a:t>
            </a:fld>
            <a:endParaRPr kumimoji="1" lang="ja-JP" altLang="en-US" sz="2000" dirty="0"/>
          </a:p>
        </p:txBody>
      </p:sp>
    </p:spTree>
    <p:extLst>
      <p:ext uri="{BB962C8B-B14F-4D97-AF65-F5344CB8AC3E}">
        <p14:creationId xmlns:p14="http://schemas.microsoft.com/office/powerpoint/2010/main" val="891915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研究目的</a:t>
            </a:r>
          </a:p>
        </p:txBody>
      </p:sp>
      <p:sp>
        <p:nvSpPr>
          <p:cNvPr id="3" name="コンテンツ プレースホルダー 2"/>
          <p:cNvSpPr>
            <a:spLocks noGrp="1"/>
          </p:cNvSpPr>
          <p:nvPr>
            <p:ph idx="1"/>
          </p:nvPr>
        </p:nvSpPr>
        <p:spPr/>
        <p:txBody>
          <a:bodyPr vert="horz" lIns="91440" tIns="45720" rIns="91440" bIns="45720" rtlCol="0" anchor="t">
            <a:normAutofit/>
          </a:bodyPr>
          <a:lstStyle/>
          <a:p>
            <a:pPr marL="0" indent="0" algn="ctr">
              <a:buNone/>
            </a:pPr>
            <a:r>
              <a:rPr lang="ja-JP" altLang="en-US" sz="4400" dirty="0">
                <a:latin typeface="ＭＳ Ｐゴシック" panose="020B0600070205080204" pitchFamily="50" charset="-128"/>
                <a:ea typeface="ＭＳ Ｐゴシック" panose="020B0600070205080204" pitchFamily="50" charset="-128"/>
              </a:rPr>
              <a:t>　</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a:latin typeface="ＭＳ Ｐゴシック" panose="020B0600070205080204" pitchFamily="50" charset="-128"/>
                <a:ea typeface="ＭＳ Ｐゴシック" panose="020B0600070205080204" pitchFamily="50" charset="-128"/>
              </a:rPr>
              <a:t>ネット内動画広告のスキップに着目して</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a:latin typeface="ＭＳ Ｐゴシック" panose="020B0600070205080204" pitchFamily="50" charset="-128"/>
                <a:ea typeface="ＭＳ Ｐゴシック" panose="020B0600070205080204" pitchFamily="50" charset="-128"/>
              </a:rPr>
              <a:t>動画の内容に左右されずに</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a:latin typeface="ＭＳ Ｐゴシック" panose="020B0600070205080204" pitchFamily="50" charset="-128"/>
                <a:ea typeface="ＭＳ Ｐゴシック" panose="020B0600070205080204" pitchFamily="50" charset="-128"/>
              </a:rPr>
              <a:t>視聴者への広告の露出を</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a:latin typeface="ＭＳ Ｐゴシック" panose="020B0600070205080204" pitchFamily="50" charset="-128"/>
                <a:ea typeface="ＭＳ Ｐゴシック" panose="020B0600070205080204" pitchFamily="50" charset="-128"/>
              </a:rPr>
              <a:t>継続させる条件を提示する</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endParaRPr lang="ja-JP" altLang="en-US" sz="44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xmlns="" id="{38627410-00E8-4A9E-B4D1-12ADDA8266A2}"/>
              </a:ext>
            </a:extLst>
          </p:cNvPr>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z="2000" smtClean="0"/>
              <a:t>14</a:t>
            </a:fld>
            <a:endParaRPr kumimoji="1" lang="ja-JP" altLang="en-US" sz="2000" dirty="0"/>
          </a:p>
        </p:txBody>
      </p:sp>
    </p:spTree>
    <p:extLst>
      <p:ext uri="{BB962C8B-B14F-4D97-AF65-F5344CB8AC3E}">
        <p14:creationId xmlns:p14="http://schemas.microsoft.com/office/powerpoint/2010/main" val="3590806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露出</a:t>
            </a:r>
            <a:r>
              <a:rPr kumimoji="1" lang="ja-JP" altLang="en-US" b="1" dirty="0">
                <a:solidFill>
                  <a:schemeClr val="bg1"/>
                </a:solidFill>
                <a:latin typeface="ＭＳ Ｐゴシック" panose="020B0600070205080204" pitchFamily="50" charset="-128"/>
                <a:ea typeface="ＭＳ Ｐゴシック" panose="020B0600070205080204" pitchFamily="50" charset="-128"/>
              </a:rPr>
              <a:t>とは</a:t>
            </a:r>
          </a:p>
        </p:txBody>
      </p:sp>
      <p:sp>
        <p:nvSpPr>
          <p:cNvPr id="3" name="コンテンツ プレースホルダー 2"/>
          <p:cNvSpPr>
            <a:spLocks noGrp="1"/>
          </p:cNvSpPr>
          <p:nvPr>
            <p:ph idx="1"/>
          </p:nvPr>
        </p:nvSpPr>
        <p:spPr/>
        <p:txBody>
          <a:bodyPr vert="horz" lIns="91440" tIns="45720" rIns="91440" bIns="45720" rtlCol="0" anchor="t">
            <a:normAutofit/>
          </a:bodyPr>
          <a:lstStyle/>
          <a:p>
            <a:pPr marL="0" indent="0" algn="ctr">
              <a:buNone/>
            </a:pPr>
            <a:endParaRPr lang="en-US" altLang="ja-JP" sz="4400" dirty="0" smtClean="0">
              <a:latin typeface="ＭＳ Ｐゴシック" panose="020B0600070205080204" pitchFamily="50" charset="-128"/>
              <a:ea typeface="ＭＳ Ｐゴシック" panose="020B0600070205080204" pitchFamily="50" charset="-128"/>
            </a:endParaRPr>
          </a:p>
          <a:p>
            <a:pPr marL="0" indent="0" algn="ctr">
              <a:buNone/>
            </a:pPr>
            <a:r>
              <a:rPr lang="en-US" altLang="ja-JP" sz="4400" dirty="0" smtClean="0">
                <a:latin typeface="ＭＳ Ｐゴシック" panose="020B0600070205080204" pitchFamily="50" charset="-128"/>
                <a:ea typeface="ＭＳ Ｐゴシック" panose="020B0600070205080204" pitchFamily="50" charset="-128"/>
              </a:rPr>
              <a:t>【</a:t>
            </a:r>
            <a:r>
              <a:rPr lang="ja-JP" altLang="en-US" sz="4400" dirty="0" smtClean="0">
                <a:latin typeface="ＭＳ Ｐゴシック" panose="020B0600070205080204" pitchFamily="50" charset="-128"/>
                <a:ea typeface="ＭＳ Ｐゴシック" panose="020B0600070205080204" pitchFamily="50" charset="-128"/>
              </a:rPr>
              <a:t>定義</a:t>
            </a:r>
            <a:r>
              <a:rPr lang="en-US" altLang="ja-JP" sz="4400" dirty="0" smtClean="0">
                <a:latin typeface="ＭＳ Ｐゴシック" panose="020B0600070205080204" pitchFamily="50" charset="-128"/>
                <a:ea typeface="ＭＳ Ｐゴシック" panose="020B0600070205080204" pitchFamily="50" charset="-128"/>
              </a:rPr>
              <a:t>】</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smtClean="0">
                <a:latin typeface="ＭＳ Ｐゴシック" panose="020B0600070205080204" pitchFamily="50" charset="-128"/>
                <a:ea typeface="ＭＳ Ｐゴシック" panose="020B0600070205080204" pitchFamily="50" charset="-128"/>
              </a:rPr>
              <a:t>視聴者が動画</a:t>
            </a:r>
            <a:r>
              <a:rPr lang="ja-JP" altLang="en-US" sz="4400" dirty="0">
                <a:latin typeface="ＭＳ Ｐゴシック" panose="020B0600070205080204" pitchFamily="50" charset="-128"/>
                <a:ea typeface="ＭＳ Ｐゴシック" panose="020B0600070205080204" pitchFamily="50" charset="-128"/>
              </a:rPr>
              <a:t>広告のスキップ</a:t>
            </a:r>
            <a:r>
              <a:rPr lang="ja-JP" altLang="en-US" sz="4400" dirty="0" smtClean="0">
                <a:latin typeface="ＭＳ Ｐゴシック" panose="020B0600070205080204" pitchFamily="50" charset="-128"/>
                <a:ea typeface="ＭＳ Ｐゴシック" panose="020B0600070205080204" pitchFamily="50" charset="-128"/>
              </a:rPr>
              <a:t>を</a:t>
            </a:r>
            <a:endParaRPr lang="en-US" altLang="ja-JP" sz="4400" dirty="0" smtClean="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smtClean="0">
                <a:latin typeface="ＭＳ Ｐゴシック" panose="020B0600070205080204" pitchFamily="50" charset="-128"/>
                <a:ea typeface="ＭＳ Ｐゴシック" panose="020B0600070205080204" pitchFamily="50" charset="-128"/>
              </a:rPr>
              <a:t>押す</a:t>
            </a:r>
            <a:r>
              <a:rPr lang="ja-JP" altLang="en-US" sz="4400" dirty="0">
                <a:latin typeface="ＭＳ Ｐゴシック" panose="020B0600070205080204" pitchFamily="50" charset="-128"/>
                <a:ea typeface="ＭＳ Ｐゴシック" panose="020B0600070205080204" pitchFamily="50" charset="-128"/>
              </a:rPr>
              <a:t>まで</a:t>
            </a:r>
            <a:r>
              <a:rPr lang="ja-JP" altLang="en-US" sz="4400" dirty="0" smtClean="0">
                <a:latin typeface="ＭＳ Ｐゴシック" panose="020B0600070205080204" pitchFamily="50" charset="-128"/>
                <a:ea typeface="ＭＳ Ｐゴシック" panose="020B0600070205080204" pitchFamily="50" charset="-128"/>
              </a:rPr>
              <a:t>の時間</a:t>
            </a:r>
            <a:r>
              <a:rPr lang="ja-JP" altLang="en-US" sz="4400" dirty="0">
                <a:latin typeface="ＭＳ Ｐゴシック" panose="020B0600070205080204" pitchFamily="50" charset="-128"/>
                <a:ea typeface="ＭＳ Ｐゴシック" panose="020B0600070205080204" pitchFamily="50" charset="-128"/>
              </a:rPr>
              <a:t>の</a:t>
            </a:r>
            <a:r>
              <a:rPr lang="ja-JP" altLang="en-US" sz="4400" dirty="0" smtClean="0">
                <a:latin typeface="ＭＳ Ｐゴシック" panose="020B0600070205080204" pitchFamily="50" charset="-128"/>
                <a:ea typeface="ＭＳ Ｐゴシック" panose="020B0600070205080204" pitchFamily="50" charset="-128"/>
              </a:rPr>
              <a:t>長さ</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endParaRPr lang="ja-JP" altLang="en-US" sz="44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xmlns="" id="{38627410-00E8-4A9E-B4D1-12ADDA8266A2}"/>
              </a:ext>
            </a:extLst>
          </p:cNvPr>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z="2000" smtClean="0"/>
              <a:t>15</a:t>
            </a:fld>
            <a:endParaRPr kumimoji="1" lang="ja-JP" altLang="en-US" sz="2000" dirty="0"/>
          </a:p>
        </p:txBody>
      </p:sp>
    </p:spTree>
    <p:extLst>
      <p:ext uri="{BB962C8B-B14F-4D97-AF65-F5344CB8AC3E}">
        <p14:creationId xmlns:p14="http://schemas.microsoft.com/office/powerpoint/2010/main" val="27829939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線矢印コネクタ 7">
            <a:extLst>
              <a:ext uri="{FF2B5EF4-FFF2-40B4-BE49-F238E27FC236}">
                <a16:creationId xmlns:a16="http://schemas.microsoft.com/office/drawing/2014/main" xmlns="" id="{C61F5B4F-7F95-4045-9406-ADDE6D1D8CE2}"/>
              </a:ext>
            </a:extLst>
          </p:cNvPr>
          <p:cNvCxnSpPr>
            <a:cxnSpLocks/>
          </p:cNvCxnSpPr>
          <p:nvPr/>
        </p:nvCxnSpPr>
        <p:spPr>
          <a:xfrm flipV="1">
            <a:off x="7487478" y="3801850"/>
            <a:ext cx="4160929" cy="14126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吹き出し: 上矢印 12">
            <a:extLst>
              <a:ext uri="{FF2B5EF4-FFF2-40B4-BE49-F238E27FC236}">
                <a16:creationId xmlns:a16="http://schemas.microsoft.com/office/drawing/2014/main" xmlns="" id="{A3D534C7-275F-4448-AB62-F222431C7ACA}"/>
              </a:ext>
            </a:extLst>
          </p:cNvPr>
          <p:cNvSpPr/>
          <p:nvPr/>
        </p:nvSpPr>
        <p:spPr>
          <a:xfrm>
            <a:off x="7759278" y="4147492"/>
            <a:ext cx="3941885" cy="1727135"/>
          </a:xfrm>
          <a:prstGeom prst="upArrowCallout">
            <a:avLst>
              <a:gd name="adj1" fmla="val 25000"/>
              <a:gd name="adj2" fmla="val 25885"/>
              <a:gd name="adj3" fmla="val 25000"/>
              <a:gd name="adj4" fmla="val 64977"/>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solidFill>
            <a:schemeClr val="accent5">
              <a:lumMod val="50000"/>
            </a:schemeClr>
          </a:solidFill>
        </p:spPr>
        <p:txBody>
          <a:bodyPr>
            <a:normAutofit/>
          </a:bodyPr>
          <a:lstStyle/>
          <a:p>
            <a:r>
              <a:rPr kumimoji="1" lang="en-US" altLang="ja-JP" b="1" dirty="0">
                <a:solidFill>
                  <a:schemeClr val="bg1"/>
                </a:solidFill>
                <a:latin typeface="ＭＳ Ｐゴシック" panose="020B0600070205080204" pitchFamily="50" charset="-128"/>
                <a:ea typeface="ＭＳ Ｐゴシック" panose="020B0600070205080204" pitchFamily="50" charset="-128"/>
              </a:rPr>
              <a:t>True view</a:t>
            </a:r>
            <a:r>
              <a:rPr kumimoji="1" lang="ja-JP" altLang="en-US" b="1" dirty="0">
                <a:solidFill>
                  <a:schemeClr val="bg1"/>
                </a:solidFill>
                <a:latin typeface="ＭＳ Ｐゴシック" panose="020B0600070205080204" pitchFamily="50" charset="-128"/>
                <a:ea typeface="ＭＳ Ｐゴシック" panose="020B0600070205080204" pitchFamily="50" charset="-128"/>
              </a:rPr>
              <a:t>広告の現状</a:t>
            </a:r>
          </a:p>
        </p:txBody>
      </p:sp>
      <p:pic>
        <p:nvPicPr>
          <p:cNvPr id="6" name="図 6" descr="１広告.png">
            <a:extLst>
              <a:ext uri="{FF2B5EF4-FFF2-40B4-BE49-F238E27FC236}">
                <a16:creationId xmlns:a16="http://schemas.microsoft.com/office/drawing/2014/main" xmlns="" id="{A9AC8554-A6C4-40E4-882E-A8C58EFEDFB7}"/>
              </a:ext>
            </a:extLst>
          </p:cNvPr>
          <p:cNvPicPr>
            <a:picLocks noGrp="1" noChangeAspect="1"/>
          </p:cNvPicPr>
          <p:nvPr>
            <p:ph idx="1"/>
          </p:nvPr>
        </p:nvPicPr>
        <p:blipFill>
          <a:blip r:embed="rId2"/>
          <a:stretch>
            <a:fillRect/>
          </a:stretch>
        </p:blipFill>
        <p:spPr>
          <a:xfrm>
            <a:off x="463144" y="1886910"/>
            <a:ext cx="7150912" cy="4351338"/>
          </a:xfrm>
          <a:prstGeom prst="rect">
            <a:avLst/>
          </a:prstGeom>
        </p:spPr>
      </p:pic>
      <p:sp>
        <p:nvSpPr>
          <p:cNvPr id="4" name="フッター プレースホルダー 3"/>
          <p:cNvSpPr>
            <a:spLocks noGrp="1"/>
          </p:cNvSpPr>
          <p:nvPr>
            <p:ph type="ftr" sz="quarter" idx="11"/>
          </p:nvPr>
        </p:nvSpPr>
        <p:spPr/>
        <p:txBody>
          <a:bodyPr/>
          <a:lstStyle/>
          <a:p>
            <a:pPr lvl="0">
              <a:defRPr/>
            </a:pPr>
            <a:r>
              <a:rPr lang="en-US" altLang="ja-JP" dirty="0">
                <a:solidFill>
                  <a:schemeClr val="bg1"/>
                </a:solidFill>
              </a:rPr>
              <a:t>You Tube </a:t>
            </a:r>
            <a:r>
              <a:rPr lang="ja-JP" altLang="en-US" dirty="0">
                <a:solidFill>
                  <a:schemeClr val="bg1"/>
                </a:solidFill>
              </a:rPr>
              <a:t>公式サイト</a:t>
            </a:r>
            <a:endParaRPr lang="en-US" altLang="ja-JP" dirty="0">
              <a:solidFill>
                <a:schemeClr val="bg1"/>
              </a:solidFill>
            </a:endParaRPr>
          </a:p>
          <a:p>
            <a:pPr lvl="0">
              <a:defRPr/>
            </a:pPr>
            <a:r>
              <a:rPr lang="en-US" altLang="ja-JP" dirty="0">
                <a:solidFill>
                  <a:schemeClr val="bg1"/>
                </a:solidFill>
              </a:rPr>
              <a:t>www.youtube.com/?gl=JP&amp;hl=ja</a:t>
            </a:r>
            <a:endParaRPr kumimoji="1" lang="ja-JP" altLang="en-US" sz="1200" b="0" i="0" u="none" strike="noStrike" kern="1200" cap="none" spc="0" normalizeH="0" baseline="0" noProof="0" dirty="0">
              <a:ln>
                <a:noFill/>
              </a:ln>
              <a:solidFill>
                <a:schemeClr val="bg1"/>
              </a:solidFill>
              <a:effectLst/>
              <a:uLnTx/>
              <a:uFillTx/>
              <a:latin typeface="游ゴシック" panose="020F0502020204030204"/>
              <a:ea typeface="游ゴシック" panose="020B0400000000000000" pitchFamily="50" charset="-128"/>
            </a:endParaRPr>
          </a:p>
        </p:txBody>
      </p:sp>
      <p:sp>
        <p:nvSpPr>
          <p:cNvPr id="5" name="スライド番号プレースホルダー 4"/>
          <p:cNvSpPr>
            <a:spLocks noGrp="1"/>
          </p:cNvSpPr>
          <p:nvPr>
            <p:ph type="sldNum" sz="quarter" idx="12"/>
          </p:nvPr>
        </p:nvSpPr>
        <p:spPr>
          <a:xfrm>
            <a:off x="8610600" y="6356350"/>
            <a:ext cx="27720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0ADFDF-7494-462A-BE98-A21DE53568CE}" type="slidenum">
              <a:rPr kumimoji="1" lang="ja-JP" altLang="en-US" sz="2000" b="0" i="0" u="none" strike="noStrike" kern="1200" cap="none" spc="0" normalizeH="0" baseline="0" noProof="0" smtClean="0">
                <a:ln>
                  <a:noFill/>
                </a:ln>
                <a:solidFill>
                  <a:schemeClr val="bg2">
                    <a:lumMod val="75000"/>
                  </a:scheme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dirty="0">
              <a:ln>
                <a:noFill/>
              </a:ln>
              <a:solidFill>
                <a:schemeClr val="bg2">
                  <a:lumMod val="75000"/>
                </a:schemeClr>
              </a:solidFill>
              <a:effectLst/>
              <a:uLnTx/>
              <a:uFillTx/>
              <a:latin typeface="游ゴシック" panose="020F0502020204030204"/>
              <a:ea typeface="游ゴシック" panose="020B0400000000000000" pitchFamily="50" charset="-128"/>
              <a:cs typeface="+mn-cs"/>
            </a:endParaRPr>
          </a:p>
        </p:txBody>
      </p:sp>
      <p:pic>
        <p:nvPicPr>
          <p:cNvPr id="9" name="図 9" descr="２広告.png">
            <a:extLst>
              <a:ext uri="{FF2B5EF4-FFF2-40B4-BE49-F238E27FC236}">
                <a16:creationId xmlns:a16="http://schemas.microsoft.com/office/drawing/2014/main" xmlns="" id="{2A58DAC1-E3A9-4843-A164-382C3C86A942}"/>
              </a:ext>
            </a:extLst>
          </p:cNvPr>
          <p:cNvPicPr>
            <a:picLocks noChangeAspect="1"/>
          </p:cNvPicPr>
          <p:nvPr/>
        </p:nvPicPr>
        <p:blipFill>
          <a:blip r:embed="rId3"/>
          <a:stretch>
            <a:fillRect/>
          </a:stretch>
        </p:blipFill>
        <p:spPr>
          <a:xfrm>
            <a:off x="5877674" y="2492207"/>
            <a:ext cx="5823489" cy="1376991"/>
          </a:xfrm>
          <a:prstGeom prst="rect">
            <a:avLst/>
          </a:prstGeom>
        </p:spPr>
      </p:pic>
      <p:cxnSp>
        <p:nvCxnSpPr>
          <p:cNvPr id="11" name="直線矢印コネクタ 10">
            <a:extLst>
              <a:ext uri="{FF2B5EF4-FFF2-40B4-BE49-F238E27FC236}">
                <a16:creationId xmlns:a16="http://schemas.microsoft.com/office/drawing/2014/main" xmlns="" id="{1D8906AD-BDFA-4DA0-9147-F6310458D925}"/>
              </a:ext>
            </a:extLst>
          </p:cNvPr>
          <p:cNvCxnSpPr>
            <a:cxnSpLocks/>
          </p:cNvCxnSpPr>
          <p:nvPr/>
        </p:nvCxnSpPr>
        <p:spPr>
          <a:xfrm flipH="1">
            <a:off x="5764696" y="3914775"/>
            <a:ext cx="112978" cy="1299713"/>
          </a:xfrm>
          <a:prstGeom prst="straightConnector1">
            <a:avLst/>
          </a:prstGeom>
          <a:ln/>
        </p:spPr>
        <p:style>
          <a:lnRef idx="1">
            <a:schemeClr val="dk1"/>
          </a:lnRef>
          <a:fillRef idx="0">
            <a:schemeClr val="dk1"/>
          </a:fillRef>
          <a:effectRef idx="0">
            <a:schemeClr val="dk1"/>
          </a:effectRef>
          <a:fontRef idx="minor">
            <a:schemeClr val="tx1"/>
          </a:fontRef>
        </p:style>
      </p:cxnSp>
      <p:sp>
        <p:nvSpPr>
          <p:cNvPr id="3" name="テキスト ボックス 2">
            <a:extLst>
              <a:ext uri="{FF2B5EF4-FFF2-40B4-BE49-F238E27FC236}">
                <a16:creationId xmlns:a16="http://schemas.microsoft.com/office/drawing/2014/main" xmlns="" id="{314FAB50-10D7-4F19-96A9-0AC5E353DBA5}"/>
              </a:ext>
            </a:extLst>
          </p:cNvPr>
          <p:cNvSpPr txBox="1"/>
          <p:nvPr/>
        </p:nvSpPr>
        <p:spPr>
          <a:xfrm>
            <a:off x="7983307" y="4793981"/>
            <a:ext cx="3493826" cy="107721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b="1" dirty="0">
                <a:latin typeface="ＭＳ Ｐゴシック" panose="020B0600070205080204" pitchFamily="50" charset="-128"/>
                <a:ea typeface="ＭＳ Ｐゴシック" panose="020B0600070205080204" pitchFamily="50" charset="-128"/>
              </a:rPr>
              <a:t>カウントダウン表示付スキップボタン</a:t>
            </a:r>
          </a:p>
        </p:txBody>
      </p:sp>
    </p:spTree>
    <p:extLst>
      <p:ext uri="{BB962C8B-B14F-4D97-AF65-F5344CB8AC3E}">
        <p14:creationId xmlns:p14="http://schemas.microsoft.com/office/powerpoint/2010/main" val="9246564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カウントダウン</a:t>
            </a:r>
            <a:r>
              <a:rPr lang="ja-JP" altLang="en-US" b="1" dirty="0">
                <a:solidFill>
                  <a:schemeClr val="bg1"/>
                </a:solidFill>
                <a:latin typeface="ＭＳ Ｐゴシック" panose="020B0600070205080204" pitchFamily="50" charset="-128"/>
                <a:ea typeface="ＭＳ Ｐゴシック" panose="020B0600070205080204" pitchFamily="50" charset="-128"/>
              </a:rPr>
              <a:t>秒数に注目👀</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415636" y="1811771"/>
            <a:ext cx="10515600" cy="4351338"/>
          </a:xfrm>
        </p:spPr>
        <p:txBody>
          <a:bodyPr vert="horz" lIns="91440" tIns="45720" rIns="91440" bIns="45720" rtlCol="0" anchor="t">
            <a:normAutofit/>
          </a:bodyPr>
          <a:lstStyle/>
          <a:p>
            <a:pPr marL="0" indent="0">
              <a:buNone/>
            </a:pPr>
            <a:endParaRPr lang="en-US" altLang="ja-JP" sz="4400" dirty="0">
              <a:latin typeface="ＭＳ Ｐゴシック" panose="020B0600070205080204" pitchFamily="50" charset="-128"/>
              <a:ea typeface="ＭＳ Ｐゴシック" panose="020B0600070205080204" pitchFamily="50" charset="-128"/>
            </a:endParaRPr>
          </a:p>
          <a:p>
            <a:pPr marL="0" indent="0">
              <a:buNone/>
            </a:pPr>
            <a:endParaRPr lang="ja-JP" altLang="en-US" sz="44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xmlns="" id="{38627410-00E8-4A9E-B4D1-12ADDA8266A2}"/>
              </a:ext>
            </a:extLst>
          </p:cNvPr>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z="2000" smtClean="0"/>
              <a:t>17</a:t>
            </a:fld>
            <a:endParaRPr kumimoji="1" lang="ja-JP" altLang="en-US" sz="2000" dirty="0"/>
          </a:p>
        </p:txBody>
      </p:sp>
      <p:pic>
        <p:nvPicPr>
          <p:cNvPr id="5" name="図 4" descr="Free photo: Chimpanzee, Sitting, Sad, Mammal - Free Image on Pixabay - 978809"/>
          <p:cNvPicPr>
            <a:picLocks noChangeAspect="1"/>
          </p:cNvPicPr>
          <p:nvPr/>
        </p:nvPicPr>
        <p:blipFill>
          <a:blip r:embed="rId3">
            <a:extLst>
              <a:ext uri="{BEBA8EAE-BF5A-486C-A8C5-ECC9F3942E4B}">
                <a14:imgProps xmlns:a14="http://schemas.microsoft.com/office/drawing/2010/main">
                  <a14:imgLayer r:embed="rId4">
                    <a14:imgEffect>
                      <a14:backgroundRemoval t="4219" b="98750" l="1875" r="96094">
                        <a14:foregroundMark x1="41563" y1="17813" x2="52500" y2="11094"/>
                        <a14:foregroundMark x1="54531" y1="10625" x2="60938" y2="11094"/>
                        <a14:foregroundMark x1="30156" y1="58594" x2="22031" y2="77188"/>
                        <a14:foregroundMark x1="27656" y1="52344" x2="23438" y2="56250"/>
                        <a14:foregroundMark x1="24063" y1="58125" x2="23125" y2="60313"/>
                        <a14:foregroundMark x1="23594" y1="58125" x2="21875" y2="59219"/>
                        <a14:foregroundMark x1="4219" y1="87188" x2="21250" y2="86406"/>
                        <a14:foregroundMark x1="2969" y1="85781" x2="15625" y2="82500"/>
                        <a14:foregroundMark x1="24063" y1="90469" x2="48281" y2="94844"/>
                        <a14:foregroundMark x1="8750" y1="92969" x2="17188" y2="98750"/>
                        <a14:backgroundMark x1="83594" y1="89375" x2="76875" y2="93906"/>
                      </a14:backgroundRemoval>
                    </a14:imgEffect>
                  </a14:imgLayer>
                </a14:imgProps>
              </a:ext>
              <a:ext uri="{28A0092B-C50C-407E-A947-70E740481C1C}">
                <a14:useLocalDpi xmlns:a14="http://schemas.microsoft.com/office/drawing/2010/main" val="0"/>
              </a:ext>
            </a:extLst>
          </a:blip>
          <a:stretch>
            <a:fillRect/>
          </a:stretch>
        </p:blipFill>
        <p:spPr>
          <a:xfrm>
            <a:off x="3678381" y="2731366"/>
            <a:ext cx="3990109" cy="3990109"/>
          </a:xfrm>
          <a:prstGeom prst="rect">
            <a:avLst/>
          </a:prstGeom>
        </p:spPr>
      </p:pic>
      <p:sp>
        <p:nvSpPr>
          <p:cNvPr id="7" name="雲形吹き出し 6"/>
          <p:cNvSpPr/>
          <p:nvPr/>
        </p:nvSpPr>
        <p:spPr>
          <a:xfrm>
            <a:off x="7281875" y="1811771"/>
            <a:ext cx="4364182" cy="3685322"/>
          </a:xfrm>
          <a:prstGeom prst="cloudCallout">
            <a:avLst>
              <a:gd name="adj1" fmla="val -64960"/>
              <a:gd name="adj2" fmla="val -855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accent5">
                    <a:lumMod val="50000"/>
                  </a:schemeClr>
                </a:solidFill>
                <a:latin typeface="ＭＳ Ｐゴシック" panose="020B0600070205080204" pitchFamily="50" charset="-128"/>
                <a:ea typeface="ＭＳ Ｐゴシック" panose="020B0600070205080204" pitchFamily="50" charset="-128"/>
              </a:rPr>
              <a:t>カウントダウン</a:t>
            </a:r>
            <a:r>
              <a:rPr lang="ja-JP" altLang="en-US" sz="2800" dirty="0">
                <a:solidFill>
                  <a:schemeClr val="accent5">
                    <a:lumMod val="50000"/>
                  </a:schemeClr>
                </a:solidFill>
                <a:latin typeface="ＭＳ Ｐゴシック" panose="020B0600070205080204" pitchFamily="50" charset="-128"/>
                <a:ea typeface="ＭＳ Ｐゴシック" panose="020B0600070205080204" pitchFamily="50" charset="-128"/>
              </a:rPr>
              <a:t>の</a:t>
            </a:r>
            <a:r>
              <a:rPr lang="ja-JP" altLang="en-US" sz="2800" dirty="0" smtClean="0">
                <a:solidFill>
                  <a:schemeClr val="accent5">
                    <a:lumMod val="50000"/>
                  </a:schemeClr>
                </a:solidFill>
                <a:latin typeface="ＭＳ Ｐゴシック" panose="020B0600070205080204" pitchFamily="50" charset="-128"/>
                <a:ea typeface="ＭＳ Ｐゴシック" panose="020B0600070205080204" pitchFamily="50" charset="-128"/>
              </a:rPr>
              <a:t>秒数</a:t>
            </a:r>
            <a:r>
              <a:rPr lang="ja-JP" altLang="en-US" sz="2800" dirty="0">
                <a:solidFill>
                  <a:schemeClr val="accent5">
                    <a:lumMod val="50000"/>
                  </a:schemeClr>
                </a:solidFill>
                <a:latin typeface="ＭＳ Ｐゴシック" panose="020B0600070205080204" pitchFamily="50" charset="-128"/>
                <a:ea typeface="ＭＳ Ｐゴシック" panose="020B0600070205080204" pitchFamily="50" charset="-128"/>
              </a:rPr>
              <a:t>表示</a:t>
            </a:r>
            <a:r>
              <a:rPr lang="ja-JP" altLang="en-US" sz="2800" dirty="0" smtClean="0">
                <a:solidFill>
                  <a:schemeClr val="accent5">
                    <a:lumMod val="50000"/>
                  </a:schemeClr>
                </a:solidFill>
                <a:latin typeface="ＭＳ Ｐゴシック" panose="020B0600070205080204" pitchFamily="50" charset="-128"/>
                <a:ea typeface="ＭＳ Ｐゴシック" panose="020B0600070205080204" pitchFamily="50" charset="-128"/>
              </a:rPr>
              <a:t>は</a:t>
            </a:r>
            <a:endParaRPr lang="en-US" altLang="ja-JP" sz="2800" dirty="0" smtClean="0">
              <a:solidFill>
                <a:schemeClr val="accent5">
                  <a:lumMod val="50000"/>
                </a:schemeClr>
              </a:solidFill>
              <a:latin typeface="ＭＳ Ｐゴシック" panose="020B0600070205080204" pitchFamily="50" charset="-128"/>
              <a:ea typeface="ＭＳ Ｐゴシック" panose="020B0600070205080204" pitchFamily="50" charset="-128"/>
            </a:endParaRPr>
          </a:p>
          <a:p>
            <a:pPr algn="ctr"/>
            <a:r>
              <a:rPr lang="ja-JP" altLang="en-US" sz="2800" dirty="0" smtClean="0">
                <a:solidFill>
                  <a:schemeClr val="accent5">
                    <a:lumMod val="50000"/>
                  </a:schemeClr>
                </a:solidFill>
                <a:latin typeface="ＭＳ Ｐゴシック" panose="020B0600070205080204" pitchFamily="50" charset="-128"/>
                <a:ea typeface="ＭＳ Ｐゴシック" panose="020B0600070205080204" pitchFamily="50" charset="-128"/>
              </a:rPr>
              <a:t>視聴者を</a:t>
            </a:r>
            <a:endParaRPr lang="en-US" altLang="ja-JP" sz="2800" dirty="0" smtClean="0">
              <a:solidFill>
                <a:schemeClr val="accent5">
                  <a:lumMod val="50000"/>
                </a:schemeClr>
              </a:solidFill>
              <a:latin typeface="ＭＳ Ｐゴシック" panose="020B0600070205080204" pitchFamily="50" charset="-128"/>
              <a:ea typeface="ＭＳ Ｐゴシック" panose="020B0600070205080204" pitchFamily="50" charset="-128"/>
            </a:endParaRPr>
          </a:p>
          <a:p>
            <a:pPr algn="ctr"/>
            <a:r>
              <a:rPr lang="ja-JP" altLang="en-US" sz="2800" dirty="0" smtClean="0">
                <a:solidFill>
                  <a:schemeClr val="accent5">
                    <a:lumMod val="50000"/>
                  </a:schemeClr>
                </a:solidFill>
                <a:latin typeface="ＭＳ Ｐゴシック" panose="020B0600070205080204" pitchFamily="50" charset="-128"/>
                <a:ea typeface="ＭＳ Ｐゴシック" panose="020B0600070205080204" pitchFamily="50" charset="-128"/>
              </a:rPr>
              <a:t>イラつかせて</a:t>
            </a:r>
            <a:endParaRPr lang="en-US" altLang="ja-JP" sz="2800" dirty="0" smtClean="0">
              <a:solidFill>
                <a:schemeClr val="accent5">
                  <a:lumMod val="50000"/>
                </a:schemeClr>
              </a:solidFill>
              <a:latin typeface="ＭＳ Ｐゴシック" panose="020B0600070205080204" pitchFamily="50" charset="-128"/>
              <a:ea typeface="ＭＳ Ｐゴシック" panose="020B0600070205080204" pitchFamily="50" charset="-128"/>
            </a:endParaRPr>
          </a:p>
          <a:p>
            <a:pPr algn="ctr"/>
            <a:r>
              <a:rPr lang="ja-JP" altLang="en-US" sz="2800" dirty="0" smtClean="0">
                <a:solidFill>
                  <a:schemeClr val="accent5">
                    <a:lumMod val="50000"/>
                  </a:schemeClr>
                </a:solidFill>
                <a:latin typeface="ＭＳ Ｐゴシック" panose="020B0600070205080204" pitchFamily="50" charset="-128"/>
                <a:ea typeface="ＭＳ Ｐゴシック" panose="020B0600070205080204" pitchFamily="50" charset="-128"/>
              </a:rPr>
              <a:t>しまって</a:t>
            </a:r>
            <a:r>
              <a:rPr lang="ja-JP" altLang="en-US" sz="2800" dirty="0">
                <a:solidFill>
                  <a:schemeClr val="accent5">
                    <a:lumMod val="50000"/>
                  </a:schemeClr>
                </a:solidFill>
                <a:latin typeface="ＭＳ Ｐゴシック" panose="020B0600070205080204" pitchFamily="50" charset="-128"/>
                <a:ea typeface="ＭＳ Ｐゴシック" panose="020B0600070205080204" pitchFamily="50" charset="-128"/>
              </a:rPr>
              <a:t>いる？</a:t>
            </a:r>
            <a:endParaRPr lang="en-US" altLang="ja-JP" sz="2800" dirty="0">
              <a:solidFill>
                <a:schemeClr val="accent5">
                  <a:lumMod val="50000"/>
                </a:schemeClr>
              </a:solidFill>
              <a:latin typeface="ＭＳ Ｐゴシック" panose="020B0600070205080204" pitchFamily="50" charset="-128"/>
              <a:ea typeface="ＭＳ Ｐゴシック" panose="020B0600070205080204" pitchFamily="50" charset="-128"/>
            </a:endParaRPr>
          </a:p>
        </p:txBody>
      </p:sp>
      <p:sp>
        <p:nvSpPr>
          <p:cNvPr id="8" name="雲形吹き出し 7"/>
          <p:cNvSpPr/>
          <p:nvPr/>
        </p:nvSpPr>
        <p:spPr>
          <a:xfrm>
            <a:off x="415636" y="1811771"/>
            <a:ext cx="4135582" cy="3110949"/>
          </a:xfrm>
          <a:prstGeom prst="cloudCallout">
            <a:avLst>
              <a:gd name="adj1" fmla="val 55549"/>
              <a:gd name="adj2" fmla="val 2776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accent5">
                    <a:lumMod val="50000"/>
                  </a:schemeClr>
                </a:solidFill>
                <a:latin typeface="ＭＳ Ｐゴシック" panose="020B0600070205080204" pitchFamily="50" charset="-128"/>
                <a:ea typeface="ＭＳ Ｐゴシック" panose="020B0600070205080204" pitchFamily="50" charset="-128"/>
              </a:rPr>
              <a:t>広告への注意度はどうなる？</a:t>
            </a:r>
          </a:p>
        </p:txBody>
      </p:sp>
    </p:spTree>
    <p:extLst>
      <p:ext uri="{BB962C8B-B14F-4D97-AF65-F5344CB8AC3E}">
        <p14:creationId xmlns:p14="http://schemas.microsoft.com/office/powerpoint/2010/main" val="4588241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D941E41-9A72-40F3-954E-45A5E2855927}"/>
              </a:ext>
            </a:extLst>
          </p:cNvPr>
          <p:cNvSpPr>
            <a:spLocks noGrp="1"/>
          </p:cNvSpPr>
          <p:nvPr>
            <p:ph type="title"/>
          </p:nvPr>
        </p:nvSpPr>
        <p:spPr>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予備</a:t>
            </a:r>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調査②　概要</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99460959"/>
              </p:ext>
            </p:extLst>
          </p:nvPr>
        </p:nvGraphicFramePr>
        <p:xfrm>
          <a:off x="2062675" y="1841429"/>
          <a:ext cx="8066649" cy="4364180"/>
        </p:xfrm>
        <a:graphic>
          <a:graphicData uri="http://schemas.openxmlformats.org/drawingml/2006/table">
            <a:tbl>
              <a:tblPr firstRow="1" bandRow="1">
                <a:tableStyleId>{5940675A-B579-460E-94D1-54222C63F5DA}</a:tableStyleId>
              </a:tblPr>
              <a:tblGrid>
                <a:gridCol w="2213903">
                  <a:extLst>
                    <a:ext uri="{9D8B030D-6E8A-4147-A177-3AD203B41FA5}">
                      <a16:colId xmlns:a16="http://schemas.microsoft.com/office/drawing/2014/main" xmlns="" val="4256343212"/>
                    </a:ext>
                  </a:extLst>
                </a:gridCol>
                <a:gridCol w="5852746">
                  <a:extLst>
                    <a:ext uri="{9D8B030D-6E8A-4147-A177-3AD203B41FA5}">
                      <a16:colId xmlns:a16="http://schemas.microsoft.com/office/drawing/2014/main" xmlns="" val="1005242871"/>
                    </a:ext>
                  </a:extLst>
                </a:gridCol>
              </a:tblGrid>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調査目的</a:t>
                      </a:r>
                    </a:p>
                  </a:txBody>
                  <a:tcPr anchor="ctr"/>
                </a:tc>
                <a:tc>
                  <a:txBody>
                    <a:bodyPr/>
                    <a:lstStyle/>
                    <a:p>
                      <a:r>
                        <a:rPr kumimoji="1" lang="ja-JP" altLang="en-US" sz="2400" dirty="0">
                          <a:latin typeface="ＭＳ Ｐゴシック" panose="020B0600070205080204" pitchFamily="50" charset="-128"/>
                          <a:ea typeface="ＭＳ Ｐゴシック" panose="020B0600070205080204" pitchFamily="50" charset="-128"/>
                        </a:rPr>
                        <a:t>動画広告視聴における</a:t>
                      </a:r>
                      <a:r>
                        <a:rPr kumimoji="1" lang="ja-JP" altLang="en-US" sz="2400" dirty="0" smtClean="0">
                          <a:latin typeface="ＭＳ Ｐゴシック" panose="020B0600070205080204" pitchFamily="50" charset="-128"/>
                          <a:ea typeface="ＭＳ Ｐゴシック" panose="020B0600070205080204" pitchFamily="50" charset="-128"/>
                        </a:rPr>
                        <a:t>スキップ、および</a:t>
                      </a:r>
                      <a:endParaRPr kumimoji="1" lang="en-US" altLang="ja-JP" sz="2400" dirty="0" smtClean="0">
                        <a:latin typeface="ＭＳ Ｐゴシック" panose="020B0600070205080204" pitchFamily="50" charset="-128"/>
                        <a:ea typeface="ＭＳ Ｐゴシック" panose="020B0600070205080204" pitchFamily="50" charset="-128"/>
                      </a:endParaRPr>
                    </a:p>
                    <a:p>
                      <a:r>
                        <a:rPr kumimoji="1" lang="ja-JP" altLang="en-US" sz="2400" dirty="0" smtClean="0">
                          <a:latin typeface="ＭＳ Ｐゴシック" panose="020B0600070205080204" pitchFamily="50" charset="-128"/>
                          <a:ea typeface="ＭＳ Ｐゴシック" panose="020B0600070205080204" pitchFamily="50" charset="-128"/>
                        </a:rPr>
                        <a:t>カウントダウン表示に対する感情</a:t>
                      </a:r>
                      <a:r>
                        <a:rPr kumimoji="1" lang="ja-JP" altLang="en-US" sz="2400" dirty="0">
                          <a:latin typeface="ＭＳ Ｐゴシック" panose="020B0600070205080204" pitchFamily="50" charset="-128"/>
                          <a:ea typeface="ＭＳ Ｐゴシック" panose="020B0600070205080204" pitchFamily="50" charset="-128"/>
                        </a:rPr>
                        <a:t>の調査</a:t>
                      </a:r>
                    </a:p>
                  </a:txBody>
                  <a:tcPr anchor="ctr"/>
                </a:tc>
                <a:extLst>
                  <a:ext uri="{0D108BD9-81ED-4DB2-BD59-A6C34878D82A}">
                    <a16:rowId xmlns:a16="http://schemas.microsoft.com/office/drawing/2014/main" xmlns="" val="1283960855"/>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調査対象</a:t>
                      </a:r>
                    </a:p>
                  </a:txBody>
                  <a:tcPr anchor="ctr"/>
                </a:tc>
                <a:tc>
                  <a:txBody>
                    <a:bodyPr/>
                    <a:lstStyle/>
                    <a:p>
                      <a:r>
                        <a:rPr kumimoji="1" lang="en-US" altLang="ja-JP" sz="2400" dirty="0">
                          <a:latin typeface="ＭＳ Ｐゴシック" panose="020B0600070205080204" pitchFamily="50" charset="-128"/>
                          <a:ea typeface="ＭＳ Ｐゴシック" panose="020B0600070205080204" pitchFamily="50" charset="-128"/>
                        </a:rPr>
                        <a:t>10</a:t>
                      </a:r>
                      <a:r>
                        <a:rPr kumimoji="1" lang="ja-JP" altLang="en-US" sz="2400" dirty="0">
                          <a:latin typeface="ＭＳ Ｐゴシック" panose="020B0600070205080204" pitchFamily="50" charset="-128"/>
                          <a:ea typeface="ＭＳ Ｐゴシック" panose="020B0600070205080204" pitchFamily="50" charset="-128"/>
                        </a:rPr>
                        <a:t>～</a:t>
                      </a:r>
                      <a:r>
                        <a:rPr kumimoji="1" lang="en-US" altLang="ja-JP" sz="2400" dirty="0">
                          <a:latin typeface="ＭＳ Ｐゴシック" panose="020B0600070205080204" pitchFamily="50" charset="-128"/>
                          <a:ea typeface="ＭＳ Ｐゴシック" panose="020B0600070205080204" pitchFamily="50" charset="-128"/>
                        </a:rPr>
                        <a:t>50</a:t>
                      </a:r>
                      <a:r>
                        <a:rPr kumimoji="1" lang="ja-JP" altLang="en-US" sz="2400" dirty="0">
                          <a:latin typeface="ＭＳ Ｐゴシック" panose="020B0600070205080204" pitchFamily="50" charset="-128"/>
                          <a:ea typeface="ＭＳ Ｐゴシック" panose="020B0600070205080204" pitchFamily="50" charset="-128"/>
                        </a:rPr>
                        <a:t>代男女</a:t>
                      </a:r>
                    </a:p>
                  </a:txBody>
                  <a:tcPr anchor="ctr"/>
                </a:tc>
                <a:extLst>
                  <a:ext uri="{0D108BD9-81ED-4DB2-BD59-A6C34878D82A}">
                    <a16:rowId xmlns:a16="http://schemas.microsoft.com/office/drawing/2014/main" xmlns="" val="1117773317"/>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調査期間</a:t>
                      </a:r>
                    </a:p>
                  </a:txBody>
                  <a:tcPr anchor="ctr"/>
                </a:tc>
                <a:tc>
                  <a:txBody>
                    <a:bodyPr/>
                    <a:lstStyle/>
                    <a:p>
                      <a:r>
                        <a:rPr kumimoji="1" lang="en-US" altLang="ja-JP" sz="2400" dirty="0">
                          <a:latin typeface="ＭＳ Ｐゴシック" panose="020B0600070205080204" pitchFamily="50" charset="-128"/>
                          <a:ea typeface="ＭＳ Ｐゴシック" panose="020B0600070205080204" pitchFamily="50" charset="-128"/>
                        </a:rPr>
                        <a:t>2017</a:t>
                      </a:r>
                      <a:r>
                        <a:rPr kumimoji="1" lang="ja-JP" altLang="en-US" sz="2400" dirty="0">
                          <a:latin typeface="ＭＳ Ｐゴシック" panose="020B0600070205080204" pitchFamily="50" charset="-128"/>
                          <a:ea typeface="ＭＳ Ｐゴシック" panose="020B0600070205080204" pitchFamily="50" charset="-128"/>
                        </a:rPr>
                        <a:t>年</a:t>
                      </a:r>
                      <a:r>
                        <a:rPr kumimoji="1" lang="en-US" altLang="ja-JP" sz="2400" dirty="0">
                          <a:latin typeface="ＭＳ Ｐゴシック" panose="020B0600070205080204" pitchFamily="50" charset="-128"/>
                          <a:ea typeface="ＭＳ Ｐゴシック" panose="020B0600070205080204" pitchFamily="50" charset="-128"/>
                        </a:rPr>
                        <a:t>12</a:t>
                      </a:r>
                      <a:r>
                        <a:rPr kumimoji="1" lang="ja-JP" altLang="en-US" sz="2400" dirty="0">
                          <a:latin typeface="ＭＳ Ｐゴシック" panose="020B0600070205080204" pitchFamily="50" charset="-128"/>
                          <a:ea typeface="ＭＳ Ｐゴシック" panose="020B0600070205080204" pitchFamily="50" charset="-128"/>
                        </a:rPr>
                        <a:t>月</a:t>
                      </a:r>
                      <a:r>
                        <a:rPr kumimoji="1" lang="en-US" altLang="ja-JP" sz="2400" dirty="0">
                          <a:latin typeface="ＭＳ Ｐゴシック" panose="020B0600070205080204" pitchFamily="50" charset="-128"/>
                          <a:ea typeface="ＭＳ Ｐゴシック" panose="020B0600070205080204" pitchFamily="50" charset="-128"/>
                        </a:rPr>
                        <a:t>7</a:t>
                      </a:r>
                      <a:r>
                        <a:rPr kumimoji="1" lang="ja-JP" altLang="en-US" sz="2400" dirty="0">
                          <a:latin typeface="ＭＳ Ｐゴシック" panose="020B0600070205080204" pitchFamily="50" charset="-128"/>
                          <a:ea typeface="ＭＳ Ｐゴシック" panose="020B0600070205080204" pitchFamily="50" charset="-128"/>
                        </a:rPr>
                        <a:t>日</a:t>
                      </a:r>
                      <a:r>
                        <a:rPr kumimoji="1" lang="ja-JP" altLang="en-US" sz="2400" dirty="0" smtClean="0">
                          <a:latin typeface="ＭＳ Ｐゴシック" panose="020B0600070205080204" pitchFamily="50" charset="-128"/>
                          <a:ea typeface="ＭＳ Ｐゴシック" panose="020B0600070205080204" pitchFamily="50" charset="-128"/>
                        </a:rPr>
                        <a:t>～</a:t>
                      </a:r>
                      <a:r>
                        <a:rPr kumimoji="1" lang="en-US" altLang="ja-JP" sz="2400" dirty="0" smtClean="0">
                          <a:latin typeface="ＭＳ Ｐゴシック" panose="020B0600070205080204" pitchFamily="50" charset="-128"/>
                          <a:ea typeface="ＭＳ Ｐゴシック" panose="020B0600070205080204" pitchFamily="50" charset="-128"/>
                        </a:rPr>
                        <a:t>12</a:t>
                      </a:r>
                      <a:r>
                        <a:rPr kumimoji="1" lang="ja-JP" altLang="en-US" sz="2400" dirty="0" smtClean="0">
                          <a:latin typeface="ＭＳ Ｐゴシック" panose="020B0600070205080204" pitchFamily="50" charset="-128"/>
                          <a:ea typeface="ＭＳ Ｐゴシック" panose="020B0600070205080204" pitchFamily="50" charset="-128"/>
                        </a:rPr>
                        <a:t>日</a:t>
                      </a:r>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xmlns="" val="1641421850"/>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サンプルサイズ</a:t>
                      </a:r>
                    </a:p>
                  </a:txBody>
                  <a:tcPr anchor="ctr"/>
                </a:tc>
                <a:tc>
                  <a:txBody>
                    <a:bodyPr/>
                    <a:lstStyle/>
                    <a:p>
                      <a:r>
                        <a:rPr kumimoji="1" lang="ja-JP" altLang="en-US" sz="2400" dirty="0">
                          <a:latin typeface="ＭＳ Ｐゴシック" panose="020B0600070205080204" pitchFamily="50" charset="-128"/>
                          <a:ea typeface="ＭＳ Ｐゴシック" panose="020B0600070205080204" pitchFamily="50" charset="-128"/>
                        </a:rPr>
                        <a:t>回答</a:t>
                      </a:r>
                      <a:r>
                        <a:rPr kumimoji="1" lang="ja-JP" altLang="en-US" sz="2400" dirty="0" smtClean="0">
                          <a:latin typeface="ＭＳ Ｐゴシック" panose="020B0600070205080204" pitchFamily="50" charset="-128"/>
                          <a:ea typeface="ＭＳ Ｐゴシック" panose="020B0600070205080204" pitchFamily="50" charset="-128"/>
                        </a:rPr>
                        <a:t>数</a:t>
                      </a:r>
                      <a:r>
                        <a:rPr kumimoji="1" lang="en-US" altLang="ja-JP" sz="2400" dirty="0" smtClean="0">
                          <a:latin typeface="ＭＳ Ｐゴシック" panose="020B0600070205080204" pitchFamily="50" charset="-128"/>
                          <a:ea typeface="ＭＳ Ｐゴシック" panose="020B0600070205080204" pitchFamily="50" charset="-128"/>
                        </a:rPr>
                        <a:t>31</a:t>
                      </a:r>
                      <a:r>
                        <a:rPr kumimoji="1" lang="ja-JP" altLang="en-US" sz="2400" dirty="0" smtClean="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有効回答</a:t>
                      </a:r>
                      <a:r>
                        <a:rPr kumimoji="1" lang="ja-JP" altLang="en-US" sz="2400" dirty="0" smtClean="0">
                          <a:latin typeface="ＭＳ Ｐゴシック" panose="020B0600070205080204" pitchFamily="50" charset="-128"/>
                          <a:ea typeface="ＭＳ Ｐゴシック" panose="020B0600070205080204" pitchFamily="50" charset="-128"/>
                        </a:rPr>
                        <a:t>数</a:t>
                      </a:r>
                      <a:r>
                        <a:rPr kumimoji="1" lang="en-US" altLang="ja-JP" sz="2400" dirty="0" smtClean="0">
                          <a:latin typeface="ＭＳ Ｐゴシック" panose="020B0600070205080204" pitchFamily="50" charset="-128"/>
                          <a:ea typeface="ＭＳ Ｐゴシック" panose="020B0600070205080204" pitchFamily="50" charset="-128"/>
                        </a:rPr>
                        <a:t>31</a:t>
                      </a:r>
                      <a:r>
                        <a:rPr kumimoji="1" lang="ja-JP" altLang="en-US" sz="2400" dirty="0" smtClean="0">
                          <a:latin typeface="ＭＳ Ｐゴシック" panose="020B0600070205080204" pitchFamily="50" charset="-128"/>
                          <a:ea typeface="ＭＳ Ｐゴシック" panose="020B0600070205080204" pitchFamily="50" charset="-128"/>
                        </a:rPr>
                        <a:t>）</a:t>
                      </a:r>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xmlns="" val="1393004662"/>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調査手法</a:t>
                      </a:r>
                    </a:p>
                  </a:txBody>
                  <a:tcPr anchor="ctr"/>
                </a:tc>
                <a:tc>
                  <a:txBody>
                    <a:bodyPr/>
                    <a:lstStyle/>
                    <a:p>
                      <a:r>
                        <a:rPr kumimoji="1" lang="en-US" altLang="ja-JP" sz="2400" dirty="0">
                          <a:latin typeface="ＭＳ Ｐゴシック" panose="020B0600070205080204" pitchFamily="50" charset="-128"/>
                          <a:ea typeface="ＭＳ Ｐゴシック" panose="020B0600070205080204" pitchFamily="50" charset="-128"/>
                        </a:rPr>
                        <a:t>WEB</a:t>
                      </a:r>
                      <a:r>
                        <a:rPr kumimoji="1" lang="ja-JP" altLang="en-US" sz="2400" dirty="0">
                          <a:latin typeface="ＭＳ Ｐゴシック" panose="020B0600070205080204" pitchFamily="50" charset="-128"/>
                          <a:ea typeface="ＭＳ Ｐゴシック" panose="020B0600070205080204" pitchFamily="50" charset="-128"/>
                        </a:rPr>
                        <a:t>アンケート調査</a:t>
                      </a:r>
                    </a:p>
                  </a:txBody>
                  <a:tcPr anchor="ctr"/>
                </a:tc>
                <a:extLst>
                  <a:ext uri="{0D108BD9-81ED-4DB2-BD59-A6C34878D82A}">
                    <a16:rowId xmlns:a16="http://schemas.microsoft.com/office/drawing/2014/main" xmlns="" val="2169353697"/>
                  </a:ext>
                </a:extLst>
              </a:tr>
            </a:tbl>
          </a:graphicData>
        </a:graphic>
      </p:graphicFrame>
      <p:sp>
        <p:nvSpPr>
          <p:cNvPr id="4" name="フッター プレースホルダー 3">
            <a:extLst>
              <a:ext uri="{FF2B5EF4-FFF2-40B4-BE49-F238E27FC236}">
                <a16:creationId xmlns:a16="http://schemas.microsoft.com/office/drawing/2014/main" xmlns="" id="{3E2431AB-D35A-400C-8F59-96EB6ECDB3D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B8A24EB7-63D4-4F72-8B59-9EE86D8D693F}"/>
              </a:ext>
            </a:extLst>
          </p:cNvPr>
          <p:cNvSpPr>
            <a:spLocks noGrp="1"/>
          </p:cNvSpPr>
          <p:nvPr>
            <p:ph type="sldNum" sz="quarter" idx="12"/>
          </p:nvPr>
        </p:nvSpPr>
        <p:spPr/>
        <p:txBody>
          <a:bodyPr/>
          <a:lstStyle/>
          <a:p>
            <a:fld id="{AF0ADFDF-7494-462A-BE98-A21DE53568CE}" type="slidenum">
              <a:rPr kumimoji="1" lang="ja-JP" altLang="en-US" sz="2000" smtClean="0"/>
              <a:t>18</a:t>
            </a:fld>
            <a:endParaRPr kumimoji="1" lang="ja-JP" altLang="en-US" sz="2000" dirty="0"/>
          </a:p>
        </p:txBody>
      </p:sp>
    </p:spTree>
    <p:extLst>
      <p:ext uri="{BB962C8B-B14F-4D97-AF65-F5344CB8AC3E}">
        <p14:creationId xmlns:p14="http://schemas.microsoft.com/office/powerpoint/2010/main" val="36835341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4CC406F-49CB-47F3-A968-02DAB350E7F3}"/>
              </a:ext>
            </a:extLst>
          </p:cNvPr>
          <p:cNvSpPr>
            <a:spLocks noGrp="1"/>
          </p:cNvSpPr>
          <p:nvPr>
            <p:ph type="title"/>
          </p:nvPr>
        </p:nvSpPr>
        <p:spPr>
          <a:solidFill>
            <a:schemeClr val="accent5">
              <a:lumMod val="50000"/>
            </a:schemeClr>
          </a:solidFill>
        </p:spPr>
        <p:txBody>
          <a:bodyPr/>
          <a:lstStyle/>
          <a:p>
            <a:r>
              <a:rPr lang="ja-JP" altLang="en-US" dirty="0" smtClean="0">
                <a:solidFill>
                  <a:schemeClr val="bg1"/>
                </a:solidFill>
                <a:latin typeface="ＭＳ Ｐゴシック" panose="020B0600070205080204" pitchFamily="50" charset="-128"/>
                <a:ea typeface="ＭＳ Ｐゴシック" panose="020B0600070205080204" pitchFamily="50" charset="-128"/>
              </a:rPr>
              <a:t>予備調査②</a:t>
            </a:r>
            <a:r>
              <a:rPr kumimoji="1" lang="ja-JP" altLang="en-US" dirty="0" smtClean="0">
                <a:solidFill>
                  <a:schemeClr val="bg1"/>
                </a:solidFill>
                <a:latin typeface="ＭＳ Ｐゴシック" panose="020B0600070205080204" pitchFamily="50" charset="-128"/>
                <a:ea typeface="ＭＳ Ｐゴシック" panose="020B0600070205080204" pitchFamily="50" charset="-128"/>
              </a:rPr>
              <a:t>　質問項目</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xmlns="" id="{3E6D6747-83C1-4C0C-8ADC-57EC2AE6AAEC}"/>
              </a:ext>
            </a:extLst>
          </p:cNvPr>
          <p:cNvSpPr>
            <a:spLocks noGrp="1"/>
          </p:cNvSpPr>
          <p:nvPr>
            <p:ph idx="1"/>
          </p:nvPr>
        </p:nvSpPr>
        <p:spPr/>
        <p:txBody>
          <a:bodyPr>
            <a:normAutofit/>
          </a:bodyPr>
          <a:lstStyle/>
          <a:p>
            <a:pPr marL="514350" indent="-514350">
              <a:buFont typeface="+mj-lt"/>
              <a:buAutoNum type="arabicPeriod"/>
            </a:pPr>
            <a:r>
              <a:rPr lang="ja-JP" altLang="en-US" dirty="0" smtClean="0">
                <a:latin typeface="ＭＳ Ｐゴシック" panose="020B0600070205080204" pitchFamily="50" charset="-128"/>
                <a:ea typeface="ＭＳ Ｐゴシック" panose="020B0600070205080204" pitchFamily="50" charset="-128"/>
              </a:rPr>
              <a:t>普段</a:t>
            </a:r>
            <a:r>
              <a:rPr lang="en-US" altLang="ja-JP" dirty="0">
                <a:latin typeface="ＭＳ Ｐゴシック" panose="020B0600070205080204" pitchFamily="50" charset="-128"/>
                <a:ea typeface="ＭＳ Ｐゴシック" panose="020B0600070205080204" pitchFamily="50" charset="-128"/>
              </a:rPr>
              <a:t>YouTube</a:t>
            </a:r>
            <a:r>
              <a:rPr lang="ja-JP" altLang="en-US" dirty="0">
                <a:latin typeface="ＭＳ Ｐゴシック" panose="020B0600070205080204" pitchFamily="50" charset="-128"/>
                <a:ea typeface="ＭＳ Ｐゴシック" panose="020B0600070205080204" pitchFamily="50" charset="-128"/>
              </a:rPr>
              <a:t>を見ています</a:t>
            </a:r>
            <a:r>
              <a:rPr lang="ja-JP" altLang="en-US" dirty="0" smtClean="0">
                <a:latin typeface="ＭＳ Ｐゴシック" panose="020B0600070205080204" pitchFamily="50" charset="-128"/>
                <a:ea typeface="ＭＳ Ｐゴシック" panose="020B0600070205080204" pitchFamily="50" charset="-128"/>
              </a:rPr>
              <a:t>か。</a:t>
            </a:r>
            <a:endParaRPr lang="en-US" altLang="ja-JP"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lang="en-US" altLang="ja-JP" dirty="0" smtClean="0">
                <a:latin typeface="ＭＳ Ｐゴシック" panose="020B0600070205080204" pitchFamily="50" charset="-128"/>
                <a:ea typeface="ＭＳ Ｐゴシック" panose="020B0600070205080204" pitchFamily="50" charset="-128"/>
              </a:rPr>
              <a:t>YouTube</a:t>
            </a:r>
            <a:r>
              <a:rPr lang="ja-JP" altLang="en-US" dirty="0" smtClean="0">
                <a:latin typeface="ＭＳ Ｐゴシック" panose="020B0600070205080204" pitchFamily="50" charset="-128"/>
                <a:ea typeface="ＭＳ Ｐゴシック" panose="020B0600070205080204" pitchFamily="50" charset="-128"/>
              </a:rPr>
              <a:t>を週にどの程度利用しますか。</a:t>
            </a:r>
            <a:endParaRPr lang="en-US" altLang="ja-JP" dirty="0" smtClean="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kumimoji="1" lang="ja-JP" altLang="en-US" dirty="0" smtClean="0">
                <a:latin typeface="ＭＳ Ｐゴシック" panose="020B0600070205080204" pitchFamily="50" charset="-128"/>
                <a:ea typeface="ＭＳ Ｐゴシック" panose="020B0600070205080204" pitchFamily="50" charset="-128"/>
              </a:rPr>
              <a:t>動画</a:t>
            </a:r>
            <a:r>
              <a:rPr kumimoji="1" lang="ja-JP" altLang="en-US" dirty="0">
                <a:latin typeface="ＭＳ Ｐゴシック" panose="020B0600070205080204" pitchFamily="50" charset="-128"/>
                <a:ea typeface="ＭＳ Ｐゴシック" panose="020B0600070205080204" pitchFamily="50" charset="-128"/>
              </a:rPr>
              <a:t>広告が流れた際に、どのくらい見ます</a:t>
            </a:r>
            <a:r>
              <a:rPr kumimoji="1" lang="ja-JP" altLang="en-US" dirty="0" smtClean="0">
                <a:latin typeface="ＭＳ Ｐゴシック" panose="020B0600070205080204" pitchFamily="50" charset="-128"/>
                <a:ea typeface="ＭＳ Ｐゴシック" panose="020B0600070205080204" pitchFamily="50" charset="-128"/>
              </a:rPr>
              <a:t>か。</a:t>
            </a:r>
            <a:endParaRPr kumimoji="1" lang="en-US" altLang="ja-JP"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kumimoji="1" lang="en-US" altLang="ja-JP" dirty="0" smtClean="0">
                <a:latin typeface="ＭＳ Ｐゴシック" panose="020B0600070205080204" pitchFamily="50" charset="-128"/>
                <a:ea typeface="ＭＳ Ｐゴシック" panose="020B0600070205080204" pitchFamily="50" charset="-128"/>
              </a:rPr>
              <a:t>YouTube</a:t>
            </a:r>
            <a:r>
              <a:rPr kumimoji="1" lang="ja-JP" altLang="en-US" dirty="0">
                <a:latin typeface="ＭＳ Ｐゴシック" panose="020B0600070205080204" pitchFamily="50" charset="-128"/>
                <a:ea typeface="ＭＳ Ｐゴシック" panose="020B0600070205080204" pitchFamily="50" charset="-128"/>
              </a:rPr>
              <a:t>の広告をスキップする理由はなんです</a:t>
            </a:r>
            <a:r>
              <a:rPr kumimoji="1" lang="ja-JP" altLang="en-US" dirty="0" smtClean="0">
                <a:latin typeface="ＭＳ Ｐゴシック" panose="020B0600070205080204" pitchFamily="50" charset="-128"/>
                <a:ea typeface="ＭＳ Ｐゴシック" panose="020B0600070205080204" pitchFamily="50" charset="-128"/>
              </a:rPr>
              <a:t>か。</a:t>
            </a:r>
            <a:endParaRPr kumimoji="1" lang="en-US" altLang="ja-JP"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kumimoji="1" lang="en-US" altLang="ja-JP" dirty="0" smtClean="0">
                <a:latin typeface="ＭＳ Ｐゴシック" panose="020B0600070205080204" pitchFamily="50" charset="-128"/>
                <a:ea typeface="ＭＳ Ｐゴシック" panose="020B0600070205080204" pitchFamily="50" charset="-128"/>
              </a:rPr>
              <a:t>YouTube</a:t>
            </a:r>
            <a:r>
              <a:rPr kumimoji="1" lang="ja-JP" altLang="en-US" dirty="0">
                <a:latin typeface="ＭＳ Ｐゴシック" panose="020B0600070205080204" pitchFamily="50" charset="-128"/>
                <a:ea typeface="ＭＳ Ｐゴシック" panose="020B0600070205080204" pitchFamily="50" charset="-128"/>
              </a:rPr>
              <a:t>の広告はどう思います</a:t>
            </a:r>
            <a:r>
              <a:rPr kumimoji="1" lang="ja-JP" altLang="en-US" dirty="0" smtClean="0">
                <a:latin typeface="ＭＳ Ｐゴシック" panose="020B0600070205080204" pitchFamily="50" charset="-128"/>
                <a:ea typeface="ＭＳ Ｐゴシック" panose="020B0600070205080204" pitchFamily="50" charset="-128"/>
              </a:rPr>
              <a:t>か。</a:t>
            </a:r>
            <a:endParaRPr kumimoji="1" lang="en-US" altLang="ja-JP"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kumimoji="1" lang="ja-JP" altLang="en-US" dirty="0" smtClean="0">
                <a:latin typeface="ＭＳ Ｐゴシック" panose="020B0600070205080204" pitchFamily="50" charset="-128"/>
                <a:ea typeface="ＭＳ Ｐゴシック" panose="020B0600070205080204" pitchFamily="50" charset="-128"/>
              </a:rPr>
              <a:t>動画広告</a:t>
            </a:r>
            <a:r>
              <a:rPr kumimoji="1" lang="ja-JP" altLang="en-US" dirty="0">
                <a:latin typeface="ＭＳ Ｐゴシック" panose="020B0600070205080204" pitchFamily="50" charset="-128"/>
                <a:ea typeface="ＭＳ Ｐゴシック" panose="020B0600070205080204" pitchFamily="50" charset="-128"/>
              </a:rPr>
              <a:t>の画面右下にある</a:t>
            </a:r>
            <a:r>
              <a:rPr kumimoji="1" lang="ja-JP" altLang="en-US" dirty="0" smtClean="0">
                <a:latin typeface="ＭＳ Ｐゴシック" panose="020B0600070205080204" pitchFamily="50" charset="-128"/>
                <a:ea typeface="ＭＳ Ｐゴシック" panose="020B0600070205080204" pitchFamily="50" charset="-128"/>
              </a:rPr>
              <a:t>カウントダウンの表示について</a:t>
            </a:r>
            <a:r>
              <a:rPr kumimoji="1" lang="ja-JP" altLang="en-US" dirty="0">
                <a:latin typeface="ＭＳ Ｐゴシック" panose="020B0600070205080204" pitchFamily="50" charset="-128"/>
                <a:ea typeface="ＭＳ Ｐゴシック" panose="020B0600070205080204" pitchFamily="50" charset="-128"/>
              </a:rPr>
              <a:t>どう思います</a:t>
            </a:r>
            <a:r>
              <a:rPr kumimoji="1" lang="ja-JP" altLang="en-US" dirty="0" smtClean="0">
                <a:latin typeface="ＭＳ Ｐゴシック" panose="020B0600070205080204" pitchFamily="50" charset="-128"/>
                <a:ea typeface="ＭＳ Ｐゴシック" panose="020B0600070205080204" pitchFamily="50" charset="-128"/>
              </a:rPr>
              <a:t>か。</a:t>
            </a:r>
            <a:endParaRPr kumimoji="1" lang="en-US" altLang="ja-JP"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xmlns="" id="{E78D5841-A91A-4E0F-8369-04D0771EDFE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xmlns="" id="{EA763812-3B0C-4B16-8708-1BB6B45E987A}"/>
              </a:ext>
            </a:extLst>
          </p:cNvPr>
          <p:cNvSpPr>
            <a:spLocks noGrp="1"/>
          </p:cNvSpPr>
          <p:nvPr>
            <p:ph type="sldNum" sz="quarter" idx="12"/>
          </p:nvPr>
        </p:nvSpPr>
        <p:spPr/>
        <p:txBody>
          <a:bodyPr/>
          <a:lstStyle/>
          <a:p>
            <a:fld id="{AF0ADFDF-7494-462A-BE98-A21DE53568CE}" type="slidenum">
              <a:rPr kumimoji="1" lang="ja-JP" altLang="en-US" sz="2000" smtClean="0">
                <a:solidFill>
                  <a:schemeClr val="bg2">
                    <a:lumMod val="75000"/>
                  </a:schemeClr>
                </a:solidFill>
              </a:rPr>
              <a:t>19</a:t>
            </a:fld>
            <a:endParaRPr kumimoji="1" lang="ja-JP" altLang="en-US" dirty="0">
              <a:solidFill>
                <a:schemeClr val="bg2">
                  <a:lumMod val="75000"/>
                </a:schemeClr>
              </a:solidFill>
            </a:endParaRPr>
          </a:p>
        </p:txBody>
      </p:sp>
    </p:spTree>
    <p:extLst>
      <p:ext uri="{BB962C8B-B14F-4D97-AF65-F5344CB8AC3E}">
        <p14:creationId xmlns:p14="http://schemas.microsoft.com/office/powerpoint/2010/main" val="3984073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a:ln>
            <a:noFill/>
          </a:ln>
        </p:spPr>
        <p:style>
          <a:lnRef idx="2">
            <a:schemeClr val="accent2"/>
          </a:lnRef>
          <a:fillRef idx="1">
            <a:schemeClr val="lt1"/>
          </a:fillRef>
          <a:effectRef idx="0">
            <a:schemeClr val="accent2"/>
          </a:effectRef>
          <a:fontRef idx="minor">
            <a:schemeClr val="dk1"/>
          </a:fontRef>
        </p:style>
        <p:txBody>
          <a:bodyPr>
            <a:normAutofit/>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目次</a:t>
            </a:r>
          </a:p>
        </p:txBody>
      </p:sp>
      <p:sp>
        <p:nvSpPr>
          <p:cNvPr id="3" name="コンテンツ プレースホルダー 2"/>
          <p:cNvSpPr>
            <a:spLocks noGrp="1"/>
          </p:cNvSpPr>
          <p:nvPr>
            <p:ph idx="1"/>
          </p:nvPr>
        </p:nvSpPr>
        <p:spPr>
          <a:xfrm>
            <a:off x="838200" y="1825625"/>
            <a:ext cx="10515600" cy="4895850"/>
          </a:xfrm>
        </p:spPr>
        <p:txBody>
          <a:bodyPr>
            <a:noAutofit/>
          </a:bodyPr>
          <a:lstStyle/>
          <a:p>
            <a:pPr marL="514350" indent="-514350">
              <a:buFont typeface="+mj-lt"/>
              <a:buAutoNum type="arabicPeriod"/>
            </a:pPr>
            <a:r>
              <a:rPr lang="ja-JP" altLang="en-US" sz="3200" dirty="0">
                <a:latin typeface="ＭＳ Ｐゴシック" panose="020B0600070205080204" pitchFamily="50" charset="-128"/>
                <a:ea typeface="ＭＳ Ｐゴシック" panose="020B0600070205080204" pitchFamily="50" charset="-128"/>
              </a:rPr>
              <a:t>はじめに</a:t>
            </a:r>
            <a:endParaRPr lang="en-US" altLang="ja-JP" sz="3200"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lang="ja-JP" altLang="en-US" sz="3200" dirty="0">
                <a:latin typeface="ＭＳ Ｐゴシック" panose="020B0600070205080204" pitchFamily="50" charset="-128"/>
                <a:ea typeface="ＭＳ Ｐゴシック" panose="020B0600070205080204" pitchFamily="50" charset="-128"/>
              </a:rPr>
              <a:t>現状分析</a:t>
            </a:r>
            <a:endParaRPr kumimoji="1" lang="en-US" altLang="ja-JP" sz="3200"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kumimoji="1" lang="ja-JP" altLang="en-US" sz="3200" dirty="0">
                <a:latin typeface="ＭＳ Ｐゴシック" panose="020B0600070205080204" pitchFamily="50" charset="-128"/>
                <a:ea typeface="ＭＳ Ｐゴシック" panose="020B0600070205080204" pitchFamily="50" charset="-128"/>
              </a:rPr>
              <a:t>問題意識</a:t>
            </a:r>
            <a:endParaRPr kumimoji="1" lang="en-US" altLang="ja-JP" sz="3200"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kumimoji="1" lang="ja-JP" altLang="en-US" sz="3200" dirty="0">
                <a:latin typeface="ＭＳ Ｐゴシック" panose="020B0600070205080204" pitchFamily="50" charset="-128"/>
                <a:ea typeface="ＭＳ Ｐゴシック" panose="020B0600070205080204" pitchFamily="50" charset="-128"/>
              </a:rPr>
              <a:t>研究目的</a:t>
            </a:r>
            <a:endParaRPr kumimoji="1" lang="en-US" altLang="ja-JP" sz="3200"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lang="ja-JP" altLang="en-US" sz="3200" dirty="0">
                <a:latin typeface="ＭＳ Ｐゴシック" panose="020B0600070205080204" pitchFamily="50" charset="-128"/>
                <a:ea typeface="ＭＳ Ｐゴシック" panose="020B0600070205080204" pitchFamily="50" charset="-128"/>
              </a:rPr>
              <a:t>仮説導出</a:t>
            </a:r>
            <a:endParaRPr lang="en-US" altLang="ja-JP" sz="3200"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kumimoji="1" lang="ja-JP" altLang="en-US" sz="3200" dirty="0">
                <a:latin typeface="ＭＳ Ｐゴシック" panose="020B0600070205080204" pitchFamily="50" charset="-128"/>
                <a:ea typeface="ＭＳ Ｐゴシック" panose="020B0600070205080204" pitchFamily="50" charset="-128"/>
              </a:rPr>
              <a:t>仮説・</a:t>
            </a:r>
            <a:r>
              <a:rPr kumimoji="1" lang="ja-JP" altLang="en-US" sz="3200" dirty="0" smtClean="0">
                <a:latin typeface="ＭＳ Ｐゴシック" panose="020B0600070205080204" pitchFamily="50" charset="-128"/>
                <a:ea typeface="ＭＳ Ｐゴシック" panose="020B0600070205080204" pitchFamily="50" charset="-128"/>
              </a:rPr>
              <a:t>検証</a:t>
            </a:r>
            <a:endParaRPr kumimoji="1" lang="en-US" altLang="ja-JP" sz="3200" dirty="0" smtClean="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lang="ja-JP" altLang="en-US" sz="3200" dirty="0" smtClean="0">
                <a:latin typeface="ＭＳ Ｐゴシック" panose="020B0600070205080204" pitchFamily="50" charset="-128"/>
                <a:ea typeface="ＭＳ Ｐゴシック" panose="020B0600070205080204" pitchFamily="50" charset="-128"/>
              </a:rPr>
              <a:t>インプリケーション</a:t>
            </a:r>
            <a:endParaRPr kumimoji="1" lang="en-US" altLang="ja-JP" sz="3200" dirty="0">
              <a:latin typeface="ＭＳ Ｐゴシック" panose="020B0600070205080204" pitchFamily="50" charset="-128"/>
              <a:ea typeface="ＭＳ Ｐゴシック" panose="020B0600070205080204" pitchFamily="50" charset="-128"/>
            </a:endParaRPr>
          </a:p>
          <a:p>
            <a:pPr marL="514350" indent="-514350">
              <a:buFont typeface="+mj-lt"/>
              <a:buAutoNum type="arabicPeriod"/>
            </a:pPr>
            <a:r>
              <a:rPr lang="ja-JP" altLang="en-US" sz="3200" dirty="0">
                <a:latin typeface="ＭＳ Ｐゴシック" panose="020B0600070205080204" pitchFamily="50" charset="-128"/>
                <a:ea typeface="ＭＳ Ｐゴシック" panose="020B0600070205080204" pitchFamily="50" charset="-128"/>
              </a:rPr>
              <a:t>参考文献</a:t>
            </a:r>
            <a:r>
              <a:rPr lang="ja-JP" altLang="en-US" sz="3200" dirty="0" smtClean="0">
                <a:latin typeface="ＭＳ Ｐゴシック" panose="020B0600070205080204" pitchFamily="50" charset="-128"/>
                <a:ea typeface="ＭＳ Ｐゴシック" panose="020B0600070205080204" pitchFamily="50" charset="-128"/>
              </a:rPr>
              <a:t>・参考</a:t>
            </a:r>
            <a:r>
              <a:rPr lang="en-US" altLang="ja-JP" sz="3200" dirty="0" smtClean="0">
                <a:latin typeface="ＭＳ Ｐゴシック" panose="020B0600070205080204" pitchFamily="50" charset="-128"/>
                <a:ea typeface="ＭＳ Ｐゴシック" panose="020B0600070205080204" pitchFamily="50" charset="-128"/>
              </a:rPr>
              <a:t>URL</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xmlns="" id="{F09A1D4F-4ABB-4EFA-AE8D-82D9B64248B7}"/>
              </a:ext>
            </a:extLst>
          </p:cNvPr>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z="2000" smtClean="0"/>
              <a:t>2</a:t>
            </a:fld>
            <a:endParaRPr kumimoji="1" lang="ja-JP" altLang="en-US" sz="2000" dirty="0"/>
          </a:p>
        </p:txBody>
      </p:sp>
    </p:spTree>
    <p:extLst>
      <p:ext uri="{BB962C8B-B14F-4D97-AF65-F5344CB8AC3E}">
        <p14:creationId xmlns:p14="http://schemas.microsoft.com/office/powerpoint/2010/main" val="8923685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D941E41-9A72-40F3-954E-45A5E2855927}"/>
              </a:ext>
            </a:extLst>
          </p:cNvPr>
          <p:cNvSpPr>
            <a:spLocks noGrp="1"/>
          </p:cNvSpPr>
          <p:nvPr>
            <p:ph type="title"/>
          </p:nvPr>
        </p:nvSpPr>
        <p:spPr>
          <a:solidFill>
            <a:schemeClr val="accent5">
              <a:lumMod val="50000"/>
            </a:schemeClr>
          </a:solidFill>
        </p:spPr>
        <p:txBody>
          <a:bodyPr/>
          <a:lstStyle/>
          <a:p>
            <a:r>
              <a:rPr lang="ja-JP" altLang="en-US" b="1" dirty="0" smtClean="0">
                <a:solidFill>
                  <a:schemeClr val="bg1"/>
                </a:solidFill>
                <a:latin typeface="ＭＳ Ｐゴシック" panose="020B0600070205080204" pitchFamily="50" charset="-128"/>
                <a:ea typeface="ＭＳ Ｐゴシック" panose="020B0600070205080204" pitchFamily="50" charset="-128"/>
              </a:rPr>
              <a:t>予備調査②</a:t>
            </a:r>
            <a:r>
              <a:rPr lang="ja-JP" altLang="en-US" b="1" dirty="0">
                <a:solidFill>
                  <a:schemeClr val="bg1"/>
                </a:solidFill>
                <a:latin typeface="ＭＳ Ｐゴシック" panose="020B0600070205080204" pitchFamily="50" charset="-128"/>
                <a:ea typeface="ＭＳ Ｐゴシック" panose="020B0600070205080204" pitchFamily="50" charset="-128"/>
              </a:rPr>
              <a:t>　</a:t>
            </a:r>
            <a:r>
              <a:rPr lang="ja-JP" altLang="en-US" b="1" dirty="0" smtClean="0">
                <a:solidFill>
                  <a:schemeClr val="bg1"/>
                </a:solidFill>
                <a:latin typeface="ＭＳ Ｐゴシック" panose="020B0600070205080204" pitchFamily="50" charset="-128"/>
                <a:ea typeface="ＭＳ Ｐゴシック" panose="020B0600070205080204" pitchFamily="50" charset="-128"/>
              </a:rPr>
              <a:t>結果</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xmlns="" id="{3E2431AB-D35A-400C-8F59-96EB6ECDB3D1}"/>
              </a:ext>
            </a:extLst>
          </p:cNvPr>
          <p:cNvSpPr>
            <a:spLocks noGrp="1"/>
          </p:cNvSpPr>
          <p:nvPr>
            <p:ph type="ftr" sz="quarter" idx="11"/>
          </p:nvPr>
        </p:nvSpPr>
        <p:spPr/>
        <p:txBody>
          <a:bodyPr/>
          <a:lstStyle/>
          <a:p>
            <a:endParaRPr kumimoji="1" lang="ja-JP" altLang="en-US" dirty="0"/>
          </a:p>
        </p:txBody>
      </p:sp>
      <p:sp>
        <p:nvSpPr>
          <p:cNvPr id="5" name="スライド番号プレースホルダー 4">
            <a:extLst>
              <a:ext uri="{FF2B5EF4-FFF2-40B4-BE49-F238E27FC236}">
                <a16:creationId xmlns:a16="http://schemas.microsoft.com/office/drawing/2014/main" xmlns="" id="{B8A24EB7-63D4-4F72-8B59-9EE86D8D693F}"/>
              </a:ext>
            </a:extLst>
          </p:cNvPr>
          <p:cNvSpPr>
            <a:spLocks noGrp="1"/>
          </p:cNvSpPr>
          <p:nvPr>
            <p:ph type="sldNum" sz="quarter" idx="12"/>
          </p:nvPr>
        </p:nvSpPr>
        <p:spPr/>
        <p:txBody>
          <a:bodyPr/>
          <a:lstStyle/>
          <a:p>
            <a:fld id="{AF0ADFDF-7494-462A-BE98-A21DE53568CE}" type="slidenum">
              <a:rPr kumimoji="1" lang="ja-JP" altLang="en-US" sz="2000" smtClean="0"/>
              <a:t>20</a:t>
            </a:fld>
            <a:endParaRPr kumimoji="1" lang="ja-JP" altLang="en-US" sz="2000" dirty="0"/>
          </a:p>
        </p:txBody>
      </p:sp>
      <p:graphicFrame>
        <p:nvGraphicFramePr>
          <p:cNvPr id="9" name="グラフ 8"/>
          <p:cNvGraphicFramePr/>
          <p:nvPr>
            <p:extLst>
              <p:ext uri="{D42A27DB-BD31-4B8C-83A1-F6EECF244321}">
                <p14:modId xmlns:p14="http://schemas.microsoft.com/office/powerpoint/2010/main" val="915947890"/>
              </p:ext>
            </p:extLst>
          </p:nvPr>
        </p:nvGraphicFramePr>
        <p:xfrm>
          <a:off x="-60234" y="1690688"/>
          <a:ext cx="5011057" cy="42529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グラフ 11"/>
          <p:cNvGraphicFramePr/>
          <p:nvPr>
            <p:extLst>
              <p:ext uri="{D42A27DB-BD31-4B8C-83A1-F6EECF244321}">
                <p14:modId xmlns:p14="http://schemas.microsoft.com/office/powerpoint/2010/main" val="1642181475"/>
              </p:ext>
            </p:extLst>
          </p:nvPr>
        </p:nvGraphicFramePr>
        <p:xfrm>
          <a:off x="5256346" y="1540549"/>
          <a:ext cx="7409543" cy="4566420"/>
        </p:xfrm>
        <a:graphic>
          <a:graphicData uri="http://schemas.openxmlformats.org/drawingml/2006/chart">
            <c:chart xmlns:c="http://schemas.openxmlformats.org/drawingml/2006/chart" xmlns:r="http://schemas.openxmlformats.org/officeDocument/2006/relationships" r:id="rId3"/>
          </a:graphicData>
        </a:graphic>
      </p:graphicFrame>
      <p:sp>
        <p:nvSpPr>
          <p:cNvPr id="13" name="テキスト ボックス 12"/>
          <p:cNvSpPr txBox="1"/>
          <p:nvPr/>
        </p:nvSpPr>
        <p:spPr>
          <a:xfrm>
            <a:off x="731519" y="5857588"/>
            <a:ext cx="11142617" cy="584775"/>
          </a:xfrm>
          <a:prstGeom prst="rect">
            <a:avLst/>
          </a:prstGeom>
          <a:noFill/>
        </p:spPr>
        <p:txBody>
          <a:bodyPr wrap="square" rtlCol="0">
            <a:spAutoFit/>
          </a:bodyPr>
          <a:lstStyle/>
          <a:p>
            <a:r>
              <a:rPr lang="ja-JP" altLang="en-US" sz="3200" b="1" u="sng" dirty="0">
                <a:latin typeface="ＭＳ Ｐゴシック" panose="020B0600070205080204" pitchFamily="50" charset="-128"/>
                <a:ea typeface="ＭＳ Ｐゴシック" panose="020B0600070205080204" pitchFamily="50" charset="-128"/>
              </a:rPr>
              <a:t>カウントダウンの存在が広告への注意を妨げる要因</a:t>
            </a:r>
            <a:r>
              <a:rPr lang="ja-JP" altLang="en-US" sz="3200" b="1" u="sng" dirty="0" smtClean="0">
                <a:latin typeface="ＭＳ Ｐゴシック" panose="020B0600070205080204" pitchFamily="50" charset="-128"/>
                <a:ea typeface="ＭＳ Ｐゴシック" panose="020B0600070205080204" pitchFamily="50" charset="-128"/>
              </a:rPr>
              <a:t>は何か？</a:t>
            </a:r>
            <a:endParaRPr lang="ja-JP" altLang="en-US" sz="3200" b="1" u="sng" dirty="0">
              <a:latin typeface="ＭＳ Ｐゴシック" panose="020B0600070205080204" pitchFamily="50" charset="-128"/>
              <a:ea typeface="ＭＳ Ｐゴシック" panose="020B0600070205080204" pitchFamily="50" charset="-128"/>
            </a:endParaRPr>
          </a:p>
        </p:txBody>
      </p:sp>
      <p:sp>
        <p:nvSpPr>
          <p:cNvPr id="14" name="テキスト ボックス 13"/>
          <p:cNvSpPr txBox="1"/>
          <p:nvPr/>
        </p:nvSpPr>
        <p:spPr>
          <a:xfrm>
            <a:off x="3570514" y="3038929"/>
            <a:ext cx="5040086" cy="1569660"/>
          </a:xfrm>
          <a:prstGeom prst="rect">
            <a:avLst/>
          </a:prstGeom>
          <a:noFill/>
        </p:spPr>
        <p:txBody>
          <a:bodyPr wrap="square" rtlCol="0">
            <a:spAutoFit/>
          </a:bodyPr>
          <a:lstStyle/>
          <a:p>
            <a:pPr algn="ctr"/>
            <a:r>
              <a:rPr lang="ja-JP" altLang="en-US" sz="3200" b="1" dirty="0" smtClean="0">
                <a:solidFill>
                  <a:srgbClr val="FF0000"/>
                </a:solidFill>
                <a:latin typeface="ＭＳ Ｐゴシック" panose="020B0600070205080204" pitchFamily="50" charset="-128"/>
                <a:ea typeface="ＭＳ Ｐゴシック" panose="020B0600070205080204" pitchFamily="50" charset="-128"/>
              </a:rPr>
              <a:t>約７割が動画広告、</a:t>
            </a:r>
            <a:endParaRPr lang="en-US" altLang="ja-JP" sz="3200" b="1" dirty="0" smtClean="0">
              <a:solidFill>
                <a:srgbClr val="FF0000"/>
              </a:solidFill>
              <a:latin typeface="ＭＳ Ｐゴシック" panose="020B0600070205080204" pitchFamily="50" charset="-128"/>
              <a:ea typeface="ＭＳ Ｐゴシック" panose="020B0600070205080204" pitchFamily="50" charset="-128"/>
            </a:endParaRPr>
          </a:p>
          <a:p>
            <a:pPr algn="ctr"/>
            <a:r>
              <a:rPr lang="ja-JP" altLang="en-US" sz="3200" b="1" dirty="0" smtClean="0">
                <a:solidFill>
                  <a:srgbClr val="FF0000"/>
                </a:solidFill>
                <a:latin typeface="ＭＳ Ｐゴシック" panose="020B0600070205080204" pitchFamily="50" charset="-128"/>
                <a:ea typeface="ＭＳ Ｐゴシック" panose="020B0600070205080204" pitchFamily="50" charset="-128"/>
              </a:rPr>
              <a:t>およびカウントダウンの表示に対する不快感をもつ！</a:t>
            </a:r>
            <a:endParaRPr lang="en-US" altLang="ja-JP" sz="3200" b="1" dirty="0" smtClean="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1849507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3016CB9-ED07-4FDD-B2E5-A976243103E9}"/>
              </a:ext>
            </a:extLst>
          </p:cNvPr>
          <p:cNvSpPr>
            <a:spLocks noGrp="1"/>
          </p:cNvSpPr>
          <p:nvPr>
            <p:ph type="title"/>
          </p:nvPr>
        </p:nvSpPr>
        <p:spPr>
          <a:solidFill>
            <a:schemeClr val="accent5">
              <a:lumMod val="50000"/>
            </a:schemeClr>
          </a:solidFill>
        </p:spPr>
        <p:txBody>
          <a:bodyPr/>
          <a:lstStyle/>
          <a:p>
            <a:r>
              <a:rPr kumimoji="1" lang="ja-JP" altLang="en-US" sz="3200" b="1" dirty="0">
                <a:solidFill>
                  <a:schemeClr val="bg1"/>
                </a:solidFill>
                <a:latin typeface="ＭＳ Ｐゴシック" panose="020B0600070205080204" pitchFamily="50" charset="-128"/>
                <a:ea typeface="ＭＳ Ｐゴシック" panose="020B0600070205080204" pitchFamily="50" charset="-128"/>
              </a:rPr>
              <a:t>仮説１導出　</a:t>
            </a:r>
            <a:r>
              <a:rPr lang="ja-JP" altLang="en-US" b="1" dirty="0">
                <a:solidFill>
                  <a:schemeClr val="bg1"/>
                </a:solidFill>
                <a:latin typeface="ＭＳ Ｐゴシック" panose="020B0600070205080204" pitchFamily="50" charset="-128"/>
                <a:ea typeface="ＭＳ Ｐゴシック" panose="020B0600070205080204" pitchFamily="50" charset="-128"/>
              </a:rPr>
              <a:t>否定的感情下の注視</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a:extLst>
              <a:ext uri="{FF2B5EF4-FFF2-40B4-BE49-F238E27FC236}">
                <a16:creationId xmlns:a16="http://schemas.microsoft.com/office/drawing/2014/main" xmlns="" id="{5D56D068-9E08-4F06-9CED-775E4AAA23EB}"/>
              </a:ext>
            </a:extLst>
          </p:cNvPr>
          <p:cNvSpPr>
            <a:spLocks noGrp="1"/>
          </p:cNvSpPr>
          <p:nvPr>
            <p:ph idx="1"/>
          </p:nvPr>
        </p:nvSpPr>
        <p:spPr/>
        <p:txBody>
          <a:bodyPr/>
          <a:lstStyle/>
          <a:p>
            <a:pPr marL="0" indent="0">
              <a:buNone/>
            </a:pPr>
            <a:r>
              <a:rPr lang="ja-JP" altLang="en-US" dirty="0" smtClean="0">
                <a:latin typeface="ＭＳ Ｐゴシック" panose="020B0600070205080204" pitchFamily="50" charset="-128"/>
                <a:ea typeface="ＭＳ Ｐゴシック" panose="020B0600070205080204" pitchFamily="50" charset="-128"/>
              </a:rPr>
              <a:t>「</a:t>
            </a:r>
            <a:r>
              <a:rPr lang="ja-JP" altLang="en-US" dirty="0">
                <a:latin typeface="ＭＳ Ｐゴシック" panose="020B0600070205080204" pitchFamily="50" charset="-128"/>
                <a:ea typeface="ＭＳ Ｐゴシック" panose="020B0600070205080204" pitchFamily="50" charset="-128"/>
              </a:rPr>
              <a:t>否定的感情を持つと、注意の焦点が狭くなる</a:t>
            </a:r>
            <a:r>
              <a:rPr lang="ja-JP" altLang="en-US" dirty="0" smtClean="0"/>
              <a:t>」</a:t>
            </a:r>
            <a:r>
              <a:rPr lang="en-US" altLang="ja-JP" dirty="0">
                <a:latin typeface="ＭＳ Ｐゴシック" panose="020B0600070205080204" pitchFamily="50" charset="-128"/>
                <a:ea typeface="ＭＳ Ｐゴシック" panose="020B0600070205080204" pitchFamily="50" charset="-128"/>
              </a:rPr>
              <a:t>Isen</a:t>
            </a:r>
            <a:r>
              <a:rPr lang="ja-JP" altLang="en-US" dirty="0">
                <a:latin typeface="ＭＳ Ｐゴシック" panose="020B0600070205080204" pitchFamily="50" charset="-128"/>
                <a:ea typeface="ＭＳ Ｐゴシック" panose="020B0600070205080204" pitchFamily="50" charset="-128"/>
              </a:rPr>
              <a:t>（</a:t>
            </a:r>
            <a:r>
              <a:rPr lang="en-US" altLang="ja-JP" dirty="0">
                <a:latin typeface="ＭＳ Ｐゴシック" panose="020B0600070205080204" pitchFamily="50" charset="-128"/>
                <a:ea typeface="ＭＳ Ｐゴシック" panose="020B0600070205080204" pitchFamily="50" charset="-128"/>
              </a:rPr>
              <a:t>2008</a:t>
            </a:r>
            <a:r>
              <a:rPr lang="ja-JP" altLang="en-US" dirty="0">
                <a:latin typeface="ＭＳ Ｐゴシック" panose="020B0600070205080204" pitchFamily="50" charset="-128"/>
                <a:ea typeface="ＭＳ Ｐゴシック" panose="020B0600070205080204" pitchFamily="50" charset="-128"/>
              </a:rPr>
              <a:t>）</a:t>
            </a: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kumimoji="1" lang="ja-JP" altLang="en-US" dirty="0"/>
          </a:p>
        </p:txBody>
      </p:sp>
      <p:sp>
        <p:nvSpPr>
          <p:cNvPr id="5" name="スライド番号プレースホルダー 4">
            <a:extLst>
              <a:ext uri="{FF2B5EF4-FFF2-40B4-BE49-F238E27FC236}">
                <a16:creationId xmlns:a16="http://schemas.microsoft.com/office/drawing/2014/main" xmlns="" id="{C1E00A3A-BED7-43FF-B9A8-A11CB79E0757}"/>
              </a:ext>
            </a:extLst>
          </p:cNvPr>
          <p:cNvSpPr>
            <a:spLocks noGrp="1"/>
          </p:cNvSpPr>
          <p:nvPr>
            <p:ph type="sldNum" sz="quarter" idx="12"/>
          </p:nvPr>
        </p:nvSpPr>
        <p:spPr/>
        <p:txBody>
          <a:bodyPr/>
          <a:lstStyle/>
          <a:p>
            <a:fld id="{AF0ADFDF-7494-462A-BE98-A21DE53568CE}" type="slidenum">
              <a:rPr kumimoji="1" lang="ja-JP" altLang="en-US" sz="2000" smtClean="0"/>
              <a:t>21</a:t>
            </a:fld>
            <a:endParaRPr kumimoji="1" lang="ja-JP" altLang="en-US" dirty="0"/>
          </a:p>
        </p:txBody>
      </p:sp>
      <p:pic>
        <p:nvPicPr>
          <p:cNvPr id="21" name="グラフィックス 20" descr="スマート フォン">
            <a:extLst>
              <a:ext uri="{FF2B5EF4-FFF2-40B4-BE49-F238E27FC236}">
                <a16:creationId xmlns:a16="http://schemas.microsoft.com/office/drawing/2014/main" xmlns="" id="{B327F786-D778-4CA0-BDB4-DC038A8F0C8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rot="16797359">
            <a:off x="6672821" y="2973655"/>
            <a:ext cx="4505495" cy="4505495"/>
          </a:xfrm>
          <a:prstGeom prst="rect">
            <a:avLst/>
          </a:prstGeom>
        </p:spPr>
      </p:pic>
      <p:sp>
        <p:nvSpPr>
          <p:cNvPr id="6" name="矢印: ストライプ 5">
            <a:extLst>
              <a:ext uri="{FF2B5EF4-FFF2-40B4-BE49-F238E27FC236}">
                <a16:creationId xmlns:a16="http://schemas.microsoft.com/office/drawing/2014/main" xmlns="" id="{C4EE68DE-0E79-4B21-B645-305C68A3DCDC}"/>
              </a:ext>
            </a:extLst>
          </p:cNvPr>
          <p:cNvSpPr/>
          <p:nvPr/>
        </p:nvSpPr>
        <p:spPr>
          <a:xfrm rot="5400000">
            <a:off x="5276121" y="165898"/>
            <a:ext cx="1639757" cy="6044828"/>
          </a:xfrm>
          <a:prstGeom prst="stripedRightArrow">
            <a:avLst>
              <a:gd name="adj1" fmla="val 75317"/>
              <a:gd name="adj2" fmla="val 71705"/>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kumimoji="1" lang="en-US" altLang="ja-JP" dirty="0"/>
          </a:p>
          <a:p>
            <a:pPr algn="ctr"/>
            <a:r>
              <a:rPr kumimoji="1" lang="ja-JP" altLang="en-US" sz="2800" b="1" dirty="0">
                <a:latin typeface="ＭＳ Ｐゴシック" panose="020B0600070205080204" pitchFamily="50" charset="-128"/>
                <a:ea typeface="ＭＳ Ｐゴシック" panose="020B0600070205080204" pitchFamily="50" charset="-128"/>
              </a:rPr>
              <a:t>動画視聴時に当てはめると</a:t>
            </a:r>
          </a:p>
        </p:txBody>
      </p:sp>
      <p:grpSp>
        <p:nvGrpSpPr>
          <p:cNvPr id="23" name="グループ化 22">
            <a:extLst>
              <a:ext uri="{FF2B5EF4-FFF2-40B4-BE49-F238E27FC236}">
                <a16:creationId xmlns:a16="http://schemas.microsoft.com/office/drawing/2014/main" xmlns="" id="{FF6F9ED0-B468-4481-B89C-1A6E58A9D9F9}"/>
              </a:ext>
            </a:extLst>
          </p:cNvPr>
          <p:cNvGrpSpPr/>
          <p:nvPr/>
        </p:nvGrpSpPr>
        <p:grpSpPr>
          <a:xfrm>
            <a:off x="1163193" y="3820948"/>
            <a:ext cx="2810911" cy="2810911"/>
            <a:chOff x="457199" y="3429000"/>
            <a:chExt cx="2810911" cy="2810911"/>
          </a:xfrm>
        </p:grpSpPr>
        <p:pic>
          <p:nvPicPr>
            <p:cNvPr id="15" name="グラフィックス 14" descr="歯車付きの頭">
              <a:extLst>
                <a:ext uri="{FF2B5EF4-FFF2-40B4-BE49-F238E27FC236}">
                  <a16:creationId xmlns:a16="http://schemas.microsoft.com/office/drawing/2014/main" xmlns="" id="{A0263094-F66F-420C-9BC6-FEDD73817E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a:off x="457199" y="3429000"/>
              <a:ext cx="2810911" cy="2810911"/>
            </a:xfrm>
            <a:prstGeom prst="rect">
              <a:avLst/>
            </a:prstGeom>
          </p:spPr>
        </p:pic>
        <p:pic>
          <p:nvPicPr>
            <p:cNvPr id="17" name="グラフィックス 16" descr="目">
              <a:extLst>
                <a:ext uri="{FF2B5EF4-FFF2-40B4-BE49-F238E27FC236}">
                  <a16:creationId xmlns:a16="http://schemas.microsoft.com/office/drawing/2014/main" xmlns="" id="{B567DD34-9477-497E-8F82-F555D6A7529B}"/>
                </a:ext>
              </a:extLst>
            </p:cNvPr>
            <p:cNvPicPr>
              <a:picLocks noChangeAspect="1"/>
            </p:cNvPicPr>
            <p:nvPr/>
          </p:nvPicPr>
          <p:blipFill rotWithShape="1">
            <a:blip r:embed="rId6" cstate="print">
              <a:extLst>
                <a:ext uri="{28A0092B-C50C-407E-A947-70E740481C1C}">
                  <a14:useLocalDpi xmlns:a14="http://schemas.microsoft.com/office/drawing/2010/main" val="0"/>
                </a:ext>
                <a:ext uri="{96DAC541-7B7A-43D3-8B79-37D633B846F1}">
                  <asvg:svgBlip xmlns:asvg="http://schemas.microsoft.com/office/drawing/2016/SVG/main" xmlns="" r:embed="rId7"/>
                </a:ext>
              </a:extLst>
            </a:blip>
            <a:srcRect l="30434" t="20371" r="4347" b="17545"/>
            <a:stretch/>
          </p:blipFill>
          <p:spPr>
            <a:xfrm rot="10800000">
              <a:off x="2202386" y="4354410"/>
              <a:ext cx="420758" cy="427771"/>
            </a:xfrm>
            <a:prstGeom prst="teardrop">
              <a:avLst/>
            </a:prstGeom>
          </p:spPr>
        </p:pic>
      </p:grpSp>
      <p:sp>
        <p:nvSpPr>
          <p:cNvPr id="18" name="矢印: 右 17">
            <a:extLst>
              <a:ext uri="{FF2B5EF4-FFF2-40B4-BE49-F238E27FC236}">
                <a16:creationId xmlns:a16="http://schemas.microsoft.com/office/drawing/2014/main" xmlns="" id="{C23E026D-0A98-4B58-8787-F96D0FD8AAE4}"/>
              </a:ext>
            </a:extLst>
          </p:cNvPr>
          <p:cNvSpPr/>
          <p:nvPr/>
        </p:nvSpPr>
        <p:spPr>
          <a:xfrm rot="360396" flipV="1">
            <a:off x="3447203" y="4815280"/>
            <a:ext cx="4728518" cy="820404"/>
          </a:xfrm>
          <a:prstGeom prst="rightArrow">
            <a:avLst>
              <a:gd name="adj1" fmla="val 27385"/>
              <a:gd name="adj2"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xmlns="" id="{E9D87FF5-A710-42B8-BB16-A0C5493482D5}"/>
              </a:ext>
            </a:extLst>
          </p:cNvPr>
          <p:cNvSpPr txBox="1"/>
          <p:nvPr/>
        </p:nvSpPr>
        <p:spPr>
          <a:xfrm rot="659384">
            <a:off x="8313878" y="5612920"/>
            <a:ext cx="1967948" cy="400110"/>
          </a:xfrm>
          <a:prstGeom prst="rect">
            <a:avLst/>
          </a:prstGeom>
          <a:noFill/>
          <a:ln>
            <a:solidFill>
              <a:schemeClr val="tx1"/>
            </a:solidFill>
          </a:ln>
        </p:spPr>
        <p:txBody>
          <a:bodyPr wrap="square" rtlCol="0">
            <a:spAutoFit/>
          </a:bodyPr>
          <a:lstStyle/>
          <a:p>
            <a:r>
              <a:rPr kumimoji="1" lang="ja-JP" altLang="en-US" sz="2000" dirty="0"/>
              <a:t>カウントダウン</a:t>
            </a:r>
          </a:p>
        </p:txBody>
      </p:sp>
      <p:sp>
        <p:nvSpPr>
          <p:cNvPr id="22" name="楕円 21">
            <a:extLst>
              <a:ext uri="{FF2B5EF4-FFF2-40B4-BE49-F238E27FC236}">
                <a16:creationId xmlns:a16="http://schemas.microsoft.com/office/drawing/2014/main" xmlns="" id="{4C44C1AF-DC75-4367-9B00-3F4E28105A05}"/>
              </a:ext>
            </a:extLst>
          </p:cNvPr>
          <p:cNvSpPr/>
          <p:nvPr/>
        </p:nvSpPr>
        <p:spPr>
          <a:xfrm rot="659139">
            <a:off x="8213326" y="5506045"/>
            <a:ext cx="2302960" cy="56298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ッター プレースホルダー 3">
            <a:extLst>
              <a:ext uri="{FF2B5EF4-FFF2-40B4-BE49-F238E27FC236}">
                <a16:creationId xmlns:a16="http://schemas.microsoft.com/office/drawing/2014/main" xmlns="" id="{3A310C23-D00F-49E3-ACA6-BB4D164E7011}"/>
              </a:ext>
            </a:extLst>
          </p:cNvPr>
          <p:cNvSpPr>
            <a:spLocks noGrp="1"/>
          </p:cNvSpPr>
          <p:nvPr>
            <p:ph type="ftr" sz="quarter" idx="11"/>
          </p:nvPr>
        </p:nvSpPr>
        <p:spPr>
          <a:xfrm>
            <a:off x="2547472" y="6427071"/>
            <a:ext cx="6751320" cy="409576"/>
          </a:xfrm>
        </p:spPr>
        <p:txBody>
          <a:bodyPr/>
          <a:lstStyle/>
          <a:p>
            <a:r>
              <a:rPr lang="en-US" altLang="ja-JP" dirty="0"/>
              <a:t>Isen, A.M.</a:t>
            </a:r>
            <a:r>
              <a:rPr lang="ja-JP" altLang="en-US" dirty="0"/>
              <a:t>（</a:t>
            </a:r>
            <a:r>
              <a:rPr lang="en-US" altLang="ja-JP" dirty="0"/>
              <a:t>2008</a:t>
            </a:r>
            <a:r>
              <a:rPr lang="ja-JP" altLang="en-US" dirty="0"/>
              <a:t>）</a:t>
            </a:r>
            <a:r>
              <a:rPr lang="en-US" altLang="ja-JP" dirty="0"/>
              <a:t>, “Positive Affect and Decision Processes,” in C.H. </a:t>
            </a:r>
            <a:r>
              <a:rPr lang="en-US" altLang="ja-JP" dirty="0" err="1"/>
              <a:t>Haugtvedt</a:t>
            </a:r>
            <a:r>
              <a:rPr lang="en-US" altLang="ja-JP" dirty="0"/>
              <a:t>, P.M. Herr, and F.R.</a:t>
            </a:r>
            <a:r>
              <a:rPr lang="ja-JP" altLang="en-US" dirty="0"/>
              <a:t>　</a:t>
            </a:r>
            <a:r>
              <a:rPr lang="en-US" altLang="ja-JP" dirty="0" err="1"/>
              <a:t>Kardes</a:t>
            </a:r>
            <a:r>
              <a:rPr lang="en-US" altLang="ja-JP" dirty="0"/>
              <a:t> eds., </a:t>
            </a:r>
            <a:r>
              <a:rPr lang="en-US" altLang="ja-JP" i="1" dirty="0"/>
              <a:t>op. cit</a:t>
            </a:r>
            <a:r>
              <a:rPr lang="en-US" altLang="ja-JP" dirty="0"/>
              <a:t>., 273-296.</a:t>
            </a:r>
          </a:p>
        </p:txBody>
      </p:sp>
    </p:spTree>
    <p:extLst>
      <p:ext uri="{BB962C8B-B14F-4D97-AF65-F5344CB8AC3E}">
        <p14:creationId xmlns:p14="http://schemas.microsoft.com/office/powerpoint/2010/main" val="41483969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F666AEF-D601-441B-8E05-A498707972B5}"/>
              </a:ext>
            </a:extLst>
          </p:cNvPr>
          <p:cNvSpPr>
            <a:spLocks noGrp="1"/>
          </p:cNvSpPr>
          <p:nvPr>
            <p:ph type="title"/>
          </p:nvPr>
        </p:nvSpPr>
        <p:spPr>
          <a:solidFill>
            <a:schemeClr val="accent5">
              <a:lumMod val="50000"/>
            </a:schemeClr>
          </a:solidFill>
        </p:spPr>
        <p:txBody>
          <a:bodyPr/>
          <a:lstStyle/>
          <a:p>
            <a:r>
              <a:rPr kumimoji="1" lang="ja-JP" altLang="en-US" sz="3200" b="1" dirty="0">
                <a:solidFill>
                  <a:schemeClr val="bg1"/>
                </a:solidFill>
                <a:latin typeface="ＭＳ Ｐゴシック" panose="020B0600070205080204" pitchFamily="50" charset="-128"/>
                <a:ea typeface="ＭＳ Ｐゴシック" panose="020B0600070205080204" pitchFamily="50" charset="-128"/>
              </a:rPr>
              <a:t>仮説１導出</a:t>
            </a:r>
            <a:r>
              <a:rPr kumimoji="1" lang="ja-JP" altLang="en-US" b="1" dirty="0">
                <a:solidFill>
                  <a:schemeClr val="bg1"/>
                </a:solidFill>
                <a:latin typeface="ＭＳ Ｐゴシック" panose="020B0600070205080204" pitchFamily="50" charset="-128"/>
                <a:ea typeface="ＭＳ Ｐゴシック" panose="020B0600070205080204" pitchFamily="50" charset="-128"/>
              </a:rPr>
              <a:t>　二重過程理論</a:t>
            </a:r>
          </a:p>
        </p:txBody>
      </p:sp>
      <p:sp>
        <p:nvSpPr>
          <p:cNvPr id="3" name="コンテンツ プレースホルダー 2">
            <a:extLst>
              <a:ext uri="{FF2B5EF4-FFF2-40B4-BE49-F238E27FC236}">
                <a16:creationId xmlns:a16="http://schemas.microsoft.com/office/drawing/2014/main" xmlns="" id="{B4045AA1-6741-42B9-B65C-52FD0CE55902}"/>
              </a:ext>
            </a:extLst>
          </p:cNvPr>
          <p:cNvSpPr>
            <a:spLocks noGrp="1"/>
          </p:cNvSpPr>
          <p:nvPr>
            <p:ph sz="half" idx="1"/>
          </p:nvPr>
        </p:nvSpPr>
        <p:spPr>
          <a:xfrm>
            <a:off x="897835" y="1819343"/>
            <a:ext cx="10515600" cy="4255398"/>
          </a:xfrm>
        </p:spPr>
        <p:txBody>
          <a:bodyPr/>
          <a:lstStyle/>
          <a:p>
            <a:pPr marL="0" indent="0">
              <a:buNone/>
            </a:pPr>
            <a:r>
              <a:rPr kumimoji="1" lang="en-US" altLang="ja-JP" dirty="0" smtClean="0">
                <a:latin typeface="ＭＳ Ｐゴシック" panose="020B0600070205080204" pitchFamily="50" charset="-128"/>
                <a:ea typeface="ＭＳ Ｐゴシック" panose="020B0600070205080204" pitchFamily="50" charset="-128"/>
              </a:rPr>
              <a:t>Hammond</a:t>
            </a:r>
            <a:r>
              <a:rPr kumimoji="1" lang="ja-JP" altLang="en-US" dirty="0" smtClean="0">
                <a:latin typeface="ＭＳ Ｐゴシック" panose="020B0600070205080204" pitchFamily="50" charset="-128"/>
                <a:ea typeface="ＭＳ Ｐゴシック" panose="020B0600070205080204" pitchFamily="50" charset="-128"/>
              </a:rPr>
              <a:t>（</a:t>
            </a:r>
            <a:r>
              <a:rPr kumimoji="1" lang="en-US" altLang="ja-JP" dirty="0" smtClean="0">
                <a:latin typeface="ＭＳ Ｐゴシック" panose="020B0600070205080204" pitchFamily="50" charset="-128"/>
                <a:ea typeface="ＭＳ Ｐゴシック" panose="020B0600070205080204" pitchFamily="50" charset="-128"/>
              </a:rPr>
              <a:t>1996</a:t>
            </a:r>
            <a:r>
              <a:rPr kumimoji="1" lang="ja-JP" altLang="en-US" dirty="0" smtClean="0">
                <a:latin typeface="ＭＳ Ｐゴシック" panose="020B0600070205080204" pitchFamily="50" charset="-128"/>
                <a:ea typeface="ＭＳ Ｐゴシック" panose="020B0600070205080204" pitchFamily="50" charset="-128"/>
              </a:rPr>
              <a:t>）</a:t>
            </a:r>
            <a:endParaRPr kumimoji="1" lang="en-US" altLang="ja-JP" dirty="0">
              <a:latin typeface="ＭＳ Ｐゴシック" panose="020B0600070205080204" pitchFamily="50" charset="-128"/>
              <a:ea typeface="ＭＳ Ｐゴシック" panose="020B0600070205080204" pitchFamily="50" charset="-128"/>
            </a:endParaRPr>
          </a:p>
          <a:p>
            <a:pPr marL="0" indent="0">
              <a:buNone/>
            </a:pPr>
            <a:endParaRPr kumimoji="1" lang="ja-JP" altLang="en-US" dirty="0">
              <a:solidFill>
                <a:schemeClr val="accent5">
                  <a:lumMod val="50000"/>
                </a:schemeClr>
              </a:solidFill>
            </a:endParaRPr>
          </a:p>
        </p:txBody>
      </p:sp>
      <p:sp>
        <p:nvSpPr>
          <p:cNvPr id="5" name="フッター プレースホルダー 4">
            <a:extLst>
              <a:ext uri="{FF2B5EF4-FFF2-40B4-BE49-F238E27FC236}">
                <a16:creationId xmlns:a16="http://schemas.microsoft.com/office/drawing/2014/main" xmlns="" id="{7DD23386-B4E0-45B0-9041-0F8CDC9771E1}"/>
              </a:ext>
            </a:extLst>
          </p:cNvPr>
          <p:cNvSpPr>
            <a:spLocks noGrp="1"/>
          </p:cNvSpPr>
          <p:nvPr>
            <p:ph type="ftr" sz="quarter" idx="11"/>
          </p:nvPr>
        </p:nvSpPr>
        <p:spPr>
          <a:xfrm>
            <a:off x="3061253" y="6345704"/>
            <a:ext cx="6162675" cy="365125"/>
          </a:xfrm>
        </p:spPr>
        <p:txBody>
          <a:bodyPr/>
          <a:lstStyle/>
          <a:p>
            <a:r>
              <a:rPr lang="en-US" altLang="ja-JP" dirty="0"/>
              <a:t>Hammond, Kenneth R. (1996), </a:t>
            </a:r>
            <a:r>
              <a:rPr lang="en-US" altLang="ja-JP" i="1" dirty="0"/>
              <a:t>Human Judgment and</a:t>
            </a:r>
          </a:p>
          <a:p>
            <a:r>
              <a:rPr lang="en-US" altLang="ja-JP" i="1" dirty="0"/>
              <a:t>Social Policy</a:t>
            </a:r>
            <a:r>
              <a:rPr lang="en-US" altLang="ja-JP" dirty="0"/>
              <a:t>, New York: Oxford University Press.</a:t>
            </a:r>
          </a:p>
        </p:txBody>
      </p:sp>
      <p:sp>
        <p:nvSpPr>
          <p:cNvPr id="6" name="スライド番号プレースホルダー 5">
            <a:extLst>
              <a:ext uri="{FF2B5EF4-FFF2-40B4-BE49-F238E27FC236}">
                <a16:creationId xmlns:a16="http://schemas.microsoft.com/office/drawing/2014/main" xmlns="" id="{62B2DD83-C91B-40F9-8C3A-7C5D7BCAFCE5}"/>
              </a:ext>
            </a:extLst>
          </p:cNvPr>
          <p:cNvSpPr>
            <a:spLocks noGrp="1"/>
          </p:cNvSpPr>
          <p:nvPr>
            <p:ph type="sldNum" sz="quarter" idx="12"/>
          </p:nvPr>
        </p:nvSpPr>
        <p:spPr/>
        <p:txBody>
          <a:bodyPr/>
          <a:lstStyle/>
          <a:p>
            <a:fld id="{AF0ADFDF-7494-462A-BE98-A21DE53568CE}" type="slidenum">
              <a:rPr kumimoji="1" lang="ja-JP" altLang="en-US" sz="2000" smtClean="0"/>
              <a:t>22</a:t>
            </a:fld>
            <a:endParaRPr kumimoji="1" lang="ja-JP" altLang="en-US" dirty="0"/>
          </a:p>
        </p:txBody>
      </p:sp>
      <p:grpSp>
        <p:nvGrpSpPr>
          <p:cNvPr id="10" name="グループ化 9">
            <a:extLst>
              <a:ext uri="{FF2B5EF4-FFF2-40B4-BE49-F238E27FC236}">
                <a16:creationId xmlns:a16="http://schemas.microsoft.com/office/drawing/2014/main" xmlns="" id="{0B55166D-D3AA-4000-8D19-4427A7D80695}"/>
              </a:ext>
            </a:extLst>
          </p:cNvPr>
          <p:cNvGrpSpPr/>
          <p:nvPr/>
        </p:nvGrpSpPr>
        <p:grpSpPr>
          <a:xfrm>
            <a:off x="1174475" y="2439848"/>
            <a:ext cx="9701188" cy="1934817"/>
            <a:chOff x="1002196" y="2968488"/>
            <a:chExt cx="9701188" cy="1934817"/>
          </a:xfrm>
        </p:grpSpPr>
        <p:sp>
          <p:nvSpPr>
            <p:cNvPr id="7" name="吹き出し: 左右矢印 6">
              <a:extLst>
                <a:ext uri="{FF2B5EF4-FFF2-40B4-BE49-F238E27FC236}">
                  <a16:creationId xmlns:a16="http://schemas.microsoft.com/office/drawing/2014/main" xmlns="" id="{567168B3-680C-4668-83B8-60EADCAC4B55}"/>
                </a:ext>
              </a:extLst>
            </p:cNvPr>
            <p:cNvSpPr/>
            <p:nvPr/>
          </p:nvSpPr>
          <p:spPr>
            <a:xfrm>
              <a:off x="2888974" y="2968488"/>
              <a:ext cx="5936973" cy="1934817"/>
            </a:xfrm>
            <a:prstGeom prst="lef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dirty="0"/>
                <a:t>二重過程理論</a:t>
              </a:r>
            </a:p>
          </p:txBody>
        </p:sp>
        <p:sp>
          <p:nvSpPr>
            <p:cNvPr id="8" name="テキスト ボックス 7">
              <a:extLst>
                <a:ext uri="{FF2B5EF4-FFF2-40B4-BE49-F238E27FC236}">
                  <a16:creationId xmlns:a16="http://schemas.microsoft.com/office/drawing/2014/main" xmlns="" id="{E8887976-1D40-4879-85DF-F8EF965B7AAA}"/>
                </a:ext>
              </a:extLst>
            </p:cNvPr>
            <p:cNvSpPr txBox="1"/>
            <p:nvPr/>
          </p:nvSpPr>
          <p:spPr>
            <a:xfrm>
              <a:off x="8825947" y="3610954"/>
              <a:ext cx="1877437" cy="769441"/>
            </a:xfrm>
            <a:prstGeom prst="rect">
              <a:avLst/>
            </a:prstGeom>
            <a:noFill/>
          </p:spPr>
          <p:txBody>
            <a:bodyPr wrap="none" rtlCol="0">
              <a:spAutoFit/>
            </a:bodyPr>
            <a:lstStyle/>
            <a:p>
              <a:r>
                <a:rPr kumimoji="1" lang="ja-JP" altLang="en-US" sz="4400" dirty="0">
                  <a:solidFill>
                    <a:schemeClr val="accent5">
                      <a:lumMod val="50000"/>
                    </a:schemeClr>
                  </a:solidFill>
                  <a:latin typeface="ＭＳ Ｐゴシック" panose="020B0600070205080204" pitchFamily="50" charset="-128"/>
                  <a:ea typeface="ＭＳ Ｐゴシック" panose="020B0600070205080204" pitchFamily="50" charset="-128"/>
                </a:rPr>
                <a:t>分析型</a:t>
              </a:r>
            </a:p>
          </p:txBody>
        </p:sp>
        <p:sp>
          <p:nvSpPr>
            <p:cNvPr id="9" name="テキスト ボックス 8">
              <a:extLst>
                <a:ext uri="{FF2B5EF4-FFF2-40B4-BE49-F238E27FC236}">
                  <a16:creationId xmlns:a16="http://schemas.microsoft.com/office/drawing/2014/main" xmlns="" id="{D9AA7F87-1635-4237-A33C-7F11A6704116}"/>
                </a:ext>
              </a:extLst>
            </p:cNvPr>
            <p:cNvSpPr txBox="1"/>
            <p:nvPr/>
          </p:nvSpPr>
          <p:spPr>
            <a:xfrm>
              <a:off x="1002196" y="3578557"/>
              <a:ext cx="1931504" cy="769441"/>
            </a:xfrm>
            <a:prstGeom prst="rect">
              <a:avLst/>
            </a:prstGeom>
            <a:noFill/>
          </p:spPr>
          <p:txBody>
            <a:bodyPr wrap="square" rtlCol="0">
              <a:spAutoFit/>
            </a:bodyPr>
            <a:lstStyle/>
            <a:p>
              <a:r>
                <a:rPr kumimoji="1" lang="ja-JP" altLang="en-US" sz="4400" dirty="0">
                  <a:solidFill>
                    <a:srgbClr val="FF0000"/>
                  </a:solidFill>
                  <a:latin typeface="ＭＳ Ｐゴシック" panose="020B0600070205080204" pitchFamily="50" charset="-128"/>
                  <a:ea typeface="ＭＳ Ｐゴシック" panose="020B0600070205080204" pitchFamily="50" charset="-128"/>
                </a:rPr>
                <a:t>直感型</a:t>
              </a:r>
            </a:p>
          </p:txBody>
        </p:sp>
      </p:grpSp>
      <p:sp>
        <p:nvSpPr>
          <p:cNvPr id="11" name="吹き出し: 線 10">
            <a:extLst>
              <a:ext uri="{FF2B5EF4-FFF2-40B4-BE49-F238E27FC236}">
                <a16:creationId xmlns:a16="http://schemas.microsoft.com/office/drawing/2014/main" xmlns="" id="{320C5BA8-D58E-4D9D-BDEA-A3282EFD4474}"/>
              </a:ext>
            </a:extLst>
          </p:cNvPr>
          <p:cNvSpPr/>
          <p:nvPr/>
        </p:nvSpPr>
        <p:spPr>
          <a:xfrm>
            <a:off x="838200" y="4704798"/>
            <a:ext cx="2743200" cy="1510748"/>
          </a:xfrm>
          <a:prstGeom prst="borderCallout1">
            <a:avLst>
              <a:gd name="adj1" fmla="val -549"/>
              <a:gd name="adj2" fmla="val 45291"/>
              <a:gd name="adj3" fmla="val -49780"/>
              <a:gd name="adj4" fmla="val 45242"/>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accent5">
                    <a:lumMod val="50000"/>
                  </a:schemeClr>
                </a:solidFill>
                <a:latin typeface="ＭＳ Ｐゴシック" panose="020B0600070205080204" pitchFamily="50" charset="-128"/>
                <a:ea typeface="ＭＳ Ｐゴシック" panose="020B0600070205080204" pitchFamily="50" charset="-128"/>
              </a:rPr>
              <a:t>高速・自動的・努力を要さない・情動的</a:t>
            </a:r>
          </a:p>
        </p:txBody>
      </p:sp>
      <p:sp>
        <p:nvSpPr>
          <p:cNvPr id="12" name="吹き出し: 線 11">
            <a:extLst>
              <a:ext uri="{FF2B5EF4-FFF2-40B4-BE49-F238E27FC236}">
                <a16:creationId xmlns:a16="http://schemas.microsoft.com/office/drawing/2014/main" xmlns="" id="{19A61118-647E-40C5-BA01-27299A6F41F9}"/>
              </a:ext>
            </a:extLst>
          </p:cNvPr>
          <p:cNvSpPr/>
          <p:nvPr/>
        </p:nvSpPr>
        <p:spPr>
          <a:xfrm>
            <a:off x="8610599" y="4699240"/>
            <a:ext cx="2743200" cy="1427232"/>
          </a:xfrm>
          <a:prstGeom prst="borderCallout1">
            <a:avLst>
              <a:gd name="adj1" fmla="val -549"/>
              <a:gd name="adj2" fmla="val 45291"/>
              <a:gd name="adj3" fmla="val -47974"/>
              <a:gd name="adj4" fmla="val 44759"/>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rgbClr val="002060"/>
                </a:solidFill>
                <a:latin typeface="ＭＳ Ｐゴシック" panose="020B0600070205080204" pitchFamily="50" charset="-128"/>
                <a:ea typeface="ＭＳ Ｐゴシック" panose="020B0600070205080204" pitchFamily="50" charset="-128"/>
              </a:rPr>
              <a:t>低速・逐次的・制御的・努力を要する・中立的</a:t>
            </a:r>
          </a:p>
        </p:txBody>
      </p:sp>
    </p:spTree>
    <p:extLst>
      <p:ext uri="{BB962C8B-B14F-4D97-AF65-F5344CB8AC3E}">
        <p14:creationId xmlns:p14="http://schemas.microsoft.com/office/powerpoint/2010/main" val="33275812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sz="3600" dirty="0">
                <a:solidFill>
                  <a:schemeClr val="bg1"/>
                </a:solidFill>
                <a:latin typeface="ＭＳ Ｐゴシック" panose="020B0600070205080204" pitchFamily="50" charset="-128"/>
                <a:ea typeface="ＭＳ Ｐゴシック" panose="020B0600070205080204" pitchFamily="50" charset="-128"/>
              </a:rPr>
              <a:t>仮説</a:t>
            </a:r>
            <a:r>
              <a:rPr kumimoji="1" lang="en-US" altLang="ja-JP" sz="3600" dirty="0">
                <a:solidFill>
                  <a:schemeClr val="bg1"/>
                </a:solidFill>
                <a:latin typeface="ＭＳ Ｐゴシック" panose="020B0600070205080204" pitchFamily="50" charset="-128"/>
                <a:ea typeface="ＭＳ Ｐゴシック" panose="020B0600070205080204" pitchFamily="50" charset="-128"/>
              </a:rPr>
              <a:t>1</a:t>
            </a:r>
            <a:r>
              <a:rPr kumimoji="1" lang="ja-JP" altLang="en-US" sz="3600" dirty="0">
                <a:solidFill>
                  <a:schemeClr val="bg1"/>
                </a:solidFill>
                <a:latin typeface="ＭＳ Ｐゴシック" panose="020B0600070205080204" pitchFamily="50" charset="-128"/>
                <a:ea typeface="ＭＳ Ｐゴシック" panose="020B0600070205080204" pitchFamily="50" charset="-128"/>
              </a:rPr>
              <a:t>導出</a:t>
            </a:r>
            <a:r>
              <a:rPr lang="ja-JP" altLang="en-US" dirty="0">
                <a:solidFill>
                  <a:schemeClr val="bg1"/>
                </a:solidFill>
                <a:latin typeface="ＭＳ Ｐゴシック" panose="020B0600070205080204" pitchFamily="50" charset="-128"/>
                <a:ea typeface="ＭＳ Ｐゴシック" panose="020B0600070205080204" pitchFamily="50" charset="-128"/>
              </a:rPr>
              <a:t>　ホットシステム</a:t>
            </a:r>
            <a:r>
              <a:rPr lang="en-US" altLang="ja-JP" dirty="0">
                <a:solidFill>
                  <a:schemeClr val="bg1"/>
                </a:solidFill>
                <a:latin typeface="ＭＳ Ｐゴシック" panose="020B0600070205080204" pitchFamily="50" charset="-128"/>
                <a:ea typeface="ＭＳ Ｐゴシック" panose="020B0600070205080204" pitchFamily="50" charset="-128"/>
              </a:rPr>
              <a:t>&amp;</a:t>
            </a:r>
            <a:r>
              <a:rPr lang="ja-JP" altLang="en-US" dirty="0">
                <a:solidFill>
                  <a:schemeClr val="bg1"/>
                </a:solidFill>
                <a:latin typeface="ＭＳ Ｐゴシック" panose="020B0600070205080204" pitchFamily="50" charset="-128"/>
                <a:ea typeface="ＭＳ Ｐゴシック" panose="020B0600070205080204" pitchFamily="50" charset="-128"/>
              </a:rPr>
              <a:t>クールシステム</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838200" y="1847850"/>
            <a:ext cx="10515600" cy="4351338"/>
          </a:xfrm>
        </p:spPr>
        <p:txBody>
          <a:bodyPr>
            <a:normAutofit/>
          </a:bodyPr>
          <a:lstStyle/>
          <a:p>
            <a:pPr marL="0" indent="0" algn="ctr">
              <a:buNone/>
            </a:pPr>
            <a:r>
              <a:rPr kumimoji="1" lang="en-US" altLang="ja-JP" sz="3200" dirty="0">
                <a:latin typeface="ＭＳ Ｐゴシック" panose="020B0600070205080204" pitchFamily="50" charset="-128"/>
                <a:ea typeface="ＭＳ Ｐゴシック" panose="020B0600070205080204" pitchFamily="50" charset="-128"/>
              </a:rPr>
              <a:t>Janet Metcalfe and Walter </a:t>
            </a:r>
            <a:r>
              <a:rPr lang="en-US" altLang="ja-JP" sz="3200" dirty="0" err="1" smtClean="0">
                <a:latin typeface="ＭＳ Ｐゴシック" panose="020B0600070205080204" pitchFamily="50" charset="-128"/>
                <a:ea typeface="ＭＳ Ｐゴシック" panose="020B0600070205080204" pitchFamily="50" charset="-128"/>
              </a:rPr>
              <a:t>M</a:t>
            </a:r>
            <a:r>
              <a:rPr kumimoji="1" lang="en-US" altLang="ja-JP" sz="3200" dirty="0" err="1" smtClean="0">
                <a:latin typeface="ＭＳ Ｐゴシック" panose="020B0600070205080204" pitchFamily="50" charset="-128"/>
                <a:ea typeface="ＭＳ Ｐゴシック" panose="020B0600070205080204" pitchFamily="50" charset="-128"/>
              </a:rPr>
              <a:t>ischel</a:t>
            </a:r>
            <a:r>
              <a:rPr kumimoji="1" lang="ja-JP" altLang="en-US" sz="3200" dirty="0" smtClean="0">
                <a:latin typeface="ＭＳ Ｐゴシック" panose="020B0600070205080204" pitchFamily="50" charset="-128"/>
                <a:ea typeface="ＭＳ Ｐゴシック" panose="020B0600070205080204" pitchFamily="50" charset="-128"/>
              </a:rPr>
              <a:t>（</a:t>
            </a:r>
            <a:r>
              <a:rPr kumimoji="1" lang="en-US" altLang="ja-JP" sz="3200" dirty="0" smtClean="0">
                <a:latin typeface="ＭＳ Ｐゴシック" panose="020B0600070205080204" pitchFamily="50" charset="-128"/>
                <a:ea typeface="ＭＳ Ｐゴシック" panose="020B0600070205080204" pitchFamily="50" charset="-128"/>
              </a:rPr>
              <a:t>1999</a:t>
            </a:r>
            <a:r>
              <a:rPr kumimoji="1" lang="ja-JP" altLang="en-US" sz="3200" dirty="0" smtClean="0">
                <a:latin typeface="ＭＳ Ｐゴシック" panose="020B0600070205080204" pitchFamily="50" charset="-128"/>
                <a:ea typeface="ＭＳ Ｐゴシック" panose="020B0600070205080204" pitchFamily="50" charset="-128"/>
              </a:rPr>
              <a:t>）</a:t>
            </a:r>
            <a:endParaRPr kumimoji="1" lang="en-US" altLang="ja-JP" sz="32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a:solidFill>
                  <a:srgbClr val="FF0000"/>
                </a:solidFill>
                <a:latin typeface="ＭＳ Ｐゴシック" panose="020B0600070205080204" pitchFamily="50" charset="-128"/>
                <a:ea typeface="ＭＳ Ｐゴシック" panose="020B0600070205080204" pitchFamily="50" charset="-128"/>
              </a:rPr>
              <a:t>ホットシステム</a:t>
            </a:r>
            <a:r>
              <a:rPr lang="ja-JP" altLang="en-US" sz="4400" dirty="0">
                <a:latin typeface="ＭＳ Ｐゴシック" panose="020B0600070205080204" pitchFamily="50" charset="-128"/>
                <a:ea typeface="ＭＳ Ｐゴシック" panose="020B0600070205080204" pitchFamily="50" charset="-128"/>
              </a:rPr>
              <a:t>と</a:t>
            </a:r>
            <a:r>
              <a:rPr lang="ja-JP" altLang="en-US" sz="4400" dirty="0">
                <a:solidFill>
                  <a:srgbClr val="0070C0"/>
                </a:solidFill>
                <a:latin typeface="ＭＳ Ｐゴシック" panose="020B0600070205080204" pitchFamily="50" charset="-128"/>
                <a:ea typeface="ＭＳ Ｐゴシック" panose="020B0600070205080204" pitchFamily="50" charset="-128"/>
              </a:rPr>
              <a:t>クールシステム</a:t>
            </a:r>
            <a:endParaRPr lang="en-US" altLang="ja-JP" sz="4400" dirty="0">
              <a:solidFill>
                <a:srgbClr val="0070C0"/>
              </a:solidFill>
              <a:latin typeface="ＭＳ Ｐゴシック" panose="020B0600070205080204" pitchFamily="50" charset="-128"/>
              <a:ea typeface="ＭＳ Ｐゴシック" panose="020B0600070205080204" pitchFamily="50" charset="-128"/>
            </a:endParaRPr>
          </a:p>
          <a:p>
            <a:pPr marL="0" indent="0">
              <a:buNone/>
            </a:pP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endParaRPr lang="en-US" altLang="ja-JP" sz="44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p:cNvSpPr>
            <a:spLocks noGrp="1"/>
          </p:cNvSpPr>
          <p:nvPr>
            <p:ph type="ftr" sz="quarter" idx="11"/>
          </p:nvPr>
        </p:nvSpPr>
        <p:spPr>
          <a:xfrm>
            <a:off x="1348254" y="6427118"/>
            <a:ext cx="8739963" cy="365125"/>
          </a:xfrm>
        </p:spPr>
        <p:txBody>
          <a:bodyPr/>
          <a:lstStyle/>
          <a:p>
            <a:pPr lvl="0">
              <a:defRPr/>
            </a:pPr>
            <a:r>
              <a:rPr lang="en-US" altLang="ja-JP" dirty="0">
                <a:solidFill>
                  <a:prstClr val="black">
                    <a:tint val="75000"/>
                  </a:prstClr>
                </a:solidFill>
                <a:latin typeface="游ゴシック" panose="020F0502020204030204"/>
                <a:ea typeface="游ゴシック" panose="020B0400000000000000" pitchFamily="50" charset="-128"/>
              </a:rPr>
              <a:t>Janet Metcalfe and Walter </a:t>
            </a:r>
            <a:r>
              <a:rPr lang="en-US" altLang="ja-JP" dirty="0" err="1">
                <a:solidFill>
                  <a:prstClr val="black">
                    <a:tint val="75000"/>
                  </a:prstClr>
                </a:solidFill>
                <a:latin typeface="游ゴシック" panose="020F0502020204030204"/>
                <a:ea typeface="游ゴシック" panose="020B0400000000000000" pitchFamily="50" charset="-128"/>
              </a:rPr>
              <a:t>Mischel</a:t>
            </a:r>
            <a:r>
              <a:rPr lang="en-US" altLang="ja-JP" dirty="0">
                <a:solidFill>
                  <a:prstClr val="black">
                    <a:tint val="75000"/>
                  </a:prstClr>
                </a:solidFill>
              </a:rPr>
              <a:t>(1999)</a:t>
            </a:r>
            <a:r>
              <a:rPr lang="en-US" altLang="ja-JP" dirty="0">
                <a:solidFill>
                  <a:prstClr val="black">
                    <a:tint val="75000"/>
                  </a:prstClr>
                </a:solidFill>
                <a:latin typeface="游ゴシック" panose="020F0502020204030204"/>
                <a:ea typeface="游ゴシック" panose="020B0400000000000000" pitchFamily="50" charset="-128"/>
              </a:rPr>
              <a:t> “</a:t>
            </a:r>
            <a:r>
              <a:rPr kumimoji="1" lang="en-US" altLang="ja-JP" sz="12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rPr>
              <a:t>A Hot/Cool-System Analysis of Delay of Gratification: Dynamics of Willpower” Psychological Association</a:t>
            </a:r>
            <a:endParaRPr kumimoji="1" lang="ja-JP" altLang="en-US" sz="12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スライド番号プレースホルダー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0ADFDF-7494-462A-BE98-A21DE53568CE}" type="slidenum">
              <a:rPr kumimoji="1" lang="ja-JP" altLang="en-US" sz="20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pic>
        <p:nvPicPr>
          <p:cNvPr id="7" name="グラフィックス 6" descr="頭の中の脳">
            <a:extLst>
              <a:ext uri="{FF2B5EF4-FFF2-40B4-BE49-F238E27FC236}">
                <a16:creationId xmlns:a16="http://schemas.microsoft.com/office/drawing/2014/main" xmlns="" id="{075BCEA9-6685-4E69-BFEA-8DF6145A832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4821961" y="4023519"/>
            <a:ext cx="2548077" cy="2548077"/>
          </a:xfrm>
          <a:prstGeom prst="rect">
            <a:avLst/>
          </a:prstGeom>
        </p:spPr>
      </p:pic>
      <p:sp>
        <p:nvSpPr>
          <p:cNvPr id="8" name="思考の吹き出し: 雲形 7">
            <a:extLst>
              <a:ext uri="{FF2B5EF4-FFF2-40B4-BE49-F238E27FC236}">
                <a16:creationId xmlns:a16="http://schemas.microsoft.com/office/drawing/2014/main" xmlns="" id="{4B17A705-22C7-49C1-82B9-4B991AB83809}"/>
              </a:ext>
            </a:extLst>
          </p:cNvPr>
          <p:cNvSpPr/>
          <p:nvPr/>
        </p:nvSpPr>
        <p:spPr>
          <a:xfrm>
            <a:off x="244597" y="3879669"/>
            <a:ext cx="4112949" cy="2390286"/>
          </a:xfrm>
          <a:prstGeom prst="cloudCallout">
            <a:avLst>
              <a:gd name="adj1" fmla="val 66034"/>
              <a:gd name="adj2" fmla="val -434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800" dirty="0">
              <a:solidFill>
                <a:srgbClr val="FF0000"/>
              </a:solidFill>
              <a:latin typeface="ＭＳ Ｐゴシック" panose="020B0600070205080204" pitchFamily="50" charset="-128"/>
              <a:ea typeface="ＭＳ Ｐゴシック" panose="020B0600070205080204" pitchFamily="50" charset="-128"/>
            </a:endParaRPr>
          </a:p>
        </p:txBody>
      </p:sp>
      <p:sp>
        <p:nvSpPr>
          <p:cNvPr id="9" name="思考の吹き出し: 雲形 8">
            <a:extLst>
              <a:ext uri="{FF2B5EF4-FFF2-40B4-BE49-F238E27FC236}">
                <a16:creationId xmlns:a16="http://schemas.microsoft.com/office/drawing/2014/main" xmlns="" id="{4D577CC9-B39D-4BAD-8FC6-0126B2173277}"/>
              </a:ext>
            </a:extLst>
          </p:cNvPr>
          <p:cNvSpPr/>
          <p:nvPr/>
        </p:nvSpPr>
        <p:spPr>
          <a:xfrm>
            <a:off x="7712501" y="3800459"/>
            <a:ext cx="4123955" cy="2548077"/>
          </a:xfrm>
          <a:prstGeom prst="cloudCallout">
            <a:avLst>
              <a:gd name="adj1" fmla="val -67913"/>
              <a:gd name="adj2" fmla="val -493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rgbClr val="0070C0"/>
                </a:solidFill>
                <a:latin typeface="ＭＳ Ｐゴシック" panose="020B0600070205080204" pitchFamily="50" charset="-128"/>
                <a:ea typeface="ＭＳ Ｐゴシック" panose="020B0600070205080204" pitchFamily="50" charset="-128"/>
              </a:rPr>
              <a:t>物事</a:t>
            </a:r>
            <a:r>
              <a:rPr kumimoji="1" lang="ja-JP" altLang="en-US" sz="2800" dirty="0" smtClean="0">
                <a:solidFill>
                  <a:srgbClr val="0070C0"/>
                </a:solidFill>
                <a:latin typeface="ＭＳ Ｐゴシック" panose="020B0600070205080204" pitchFamily="50" charset="-128"/>
                <a:ea typeface="ＭＳ Ｐゴシック" panose="020B0600070205080204" pitchFamily="50" charset="-128"/>
              </a:rPr>
              <a:t>を冷静</a:t>
            </a:r>
            <a:r>
              <a:rPr kumimoji="1" lang="ja-JP" altLang="en-US" sz="2800" dirty="0">
                <a:solidFill>
                  <a:srgbClr val="0070C0"/>
                </a:solidFill>
                <a:latin typeface="ＭＳ Ｐゴシック" panose="020B0600070205080204" pitchFamily="50" charset="-128"/>
                <a:ea typeface="ＭＳ Ｐゴシック" panose="020B0600070205080204" pitchFamily="50" charset="-128"/>
              </a:rPr>
              <a:t>かつ理論的に考える</a:t>
            </a:r>
          </a:p>
        </p:txBody>
      </p:sp>
      <p:pic>
        <p:nvPicPr>
          <p:cNvPr id="11" name="グラフィックス 10" descr="火">
            <a:extLst>
              <a:ext uri="{FF2B5EF4-FFF2-40B4-BE49-F238E27FC236}">
                <a16:creationId xmlns:a16="http://schemas.microsoft.com/office/drawing/2014/main" xmlns="" id="{48355301-5138-4379-ACBF-4FCE172DD72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1596887" y="2204749"/>
            <a:ext cx="914400" cy="914400"/>
          </a:xfrm>
          <a:prstGeom prst="rect">
            <a:avLst/>
          </a:prstGeom>
        </p:spPr>
      </p:pic>
      <p:pic>
        <p:nvPicPr>
          <p:cNvPr id="13" name="グラフィックス 12" descr="雪の結晶">
            <a:extLst>
              <a:ext uri="{FF2B5EF4-FFF2-40B4-BE49-F238E27FC236}">
                <a16:creationId xmlns:a16="http://schemas.microsoft.com/office/drawing/2014/main" xmlns="" id="{758B00D5-90A6-484C-864F-57B914953CA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9581322" y="2204749"/>
            <a:ext cx="1013791" cy="1013791"/>
          </a:xfrm>
          <a:prstGeom prst="rect">
            <a:avLst/>
          </a:prstGeom>
        </p:spPr>
      </p:pic>
      <p:sp>
        <p:nvSpPr>
          <p:cNvPr id="15" name="爆発: 14 pt 14">
            <a:extLst>
              <a:ext uri="{FF2B5EF4-FFF2-40B4-BE49-F238E27FC236}">
                <a16:creationId xmlns:a16="http://schemas.microsoft.com/office/drawing/2014/main" xmlns="" id="{CFEFCC4C-3046-42F6-B601-47C672154CD0}"/>
              </a:ext>
            </a:extLst>
          </p:cNvPr>
          <p:cNvSpPr/>
          <p:nvPr/>
        </p:nvSpPr>
        <p:spPr>
          <a:xfrm>
            <a:off x="339054" y="3528094"/>
            <a:ext cx="4344466" cy="2795644"/>
          </a:xfrm>
          <a:prstGeom prst="irregularSeal2">
            <a:avLst/>
          </a:prstGeom>
          <a:noFill/>
          <a:ln w="5715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029456" y="4597443"/>
            <a:ext cx="2740420" cy="954107"/>
          </a:xfrm>
          <a:prstGeom prst="rect">
            <a:avLst/>
          </a:prstGeom>
          <a:noFill/>
        </p:spPr>
        <p:txBody>
          <a:bodyPr wrap="square" rtlCol="0">
            <a:spAutoFit/>
          </a:bodyPr>
          <a:lstStyle/>
          <a:p>
            <a:pPr algn="ctr"/>
            <a:r>
              <a:rPr kumimoji="1" lang="ja-JP" altLang="en-US" sz="2800" dirty="0" smtClean="0">
                <a:solidFill>
                  <a:srgbClr val="FF0000"/>
                </a:solidFill>
                <a:latin typeface="ＭＳ Ｐゴシック" panose="020B0600070205080204" pitchFamily="50" charset="-128"/>
                <a:ea typeface="ＭＳ Ｐゴシック" panose="020B0600070205080204" pitchFamily="50" charset="-128"/>
              </a:rPr>
              <a:t>感情に基づいて判断する</a:t>
            </a:r>
            <a:endParaRPr kumimoji="1" lang="ja-JP" altLang="en-US" sz="28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979755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AB3A226-FA3C-424E-B104-539E2F31473F}"/>
              </a:ext>
            </a:extLst>
          </p:cNvPr>
          <p:cNvSpPr>
            <a:spLocks noGrp="1"/>
          </p:cNvSpPr>
          <p:nvPr>
            <p:ph type="title"/>
          </p:nvPr>
        </p:nvSpPr>
        <p:spPr>
          <a:solidFill>
            <a:schemeClr val="accent5">
              <a:lumMod val="50000"/>
            </a:schemeClr>
          </a:solidFill>
        </p:spPr>
        <p:txBody>
          <a:bodyPr>
            <a:normAutofit/>
          </a:bodyPr>
          <a:lstStyle/>
          <a:p>
            <a:r>
              <a:rPr kumimoji="1" lang="ja-JP" altLang="en-US" sz="3600" b="1" dirty="0">
                <a:solidFill>
                  <a:schemeClr val="bg1"/>
                </a:solidFill>
                <a:latin typeface="ＭＳ Ｐゴシック" panose="020B0600070205080204" pitchFamily="50" charset="-128"/>
                <a:ea typeface="ＭＳ Ｐゴシック" panose="020B0600070205080204" pitchFamily="50" charset="-128"/>
              </a:rPr>
              <a:t>仮説１導出</a:t>
            </a:r>
            <a:r>
              <a:rPr kumimoji="1" lang="ja-JP" altLang="en-US" sz="4800" b="1" dirty="0">
                <a:solidFill>
                  <a:schemeClr val="bg1"/>
                </a:solidFill>
                <a:latin typeface="ＭＳ Ｐゴシック" panose="020B0600070205080204" pitchFamily="50" charset="-128"/>
                <a:ea typeface="ＭＳ Ｐゴシック" panose="020B0600070205080204" pitchFamily="50" charset="-128"/>
              </a:rPr>
              <a:t>　ホットシステム</a:t>
            </a:r>
          </a:p>
        </p:txBody>
      </p:sp>
      <p:sp>
        <p:nvSpPr>
          <p:cNvPr id="8" name="コンテンツ プレースホルダー 7">
            <a:extLst>
              <a:ext uri="{FF2B5EF4-FFF2-40B4-BE49-F238E27FC236}">
                <a16:creationId xmlns:a16="http://schemas.microsoft.com/office/drawing/2014/main" xmlns="" id="{FDFFCBA3-3D82-407D-9133-BBA7683C000C}"/>
              </a:ext>
            </a:extLst>
          </p:cNvPr>
          <p:cNvSpPr>
            <a:spLocks noGrp="1"/>
          </p:cNvSpPr>
          <p:nvPr>
            <p:ph idx="1"/>
          </p:nvPr>
        </p:nvSpPr>
        <p:spPr>
          <a:xfrm>
            <a:off x="6182057" y="5438728"/>
            <a:ext cx="5650173" cy="1360284"/>
          </a:xfrm>
        </p:spPr>
        <p:txBody>
          <a:bodyPr>
            <a:normAutofit fontScale="40000" lnSpcReduction="20000"/>
          </a:bodyPr>
          <a:lstStyle/>
          <a:p>
            <a:pPr marL="0" indent="0">
              <a:buNone/>
            </a:pPr>
            <a:r>
              <a:rPr lang="ja-JP" altLang="en-US" sz="14400" b="1" dirty="0" smtClean="0">
                <a:solidFill>
                  <a:srgbClr val="FF0000"/>
                </a:solidFill>
              </a:rPr>
              <a:t>感情的</a:t>
            </a:r>
            <a:r>
              <a:rPr lang="ja-JP" altLang="en-US" sz="14400" b="1" dirty="0">
                <a:solidFill>
                  <a:srgbClr val="FF0000"/>
                </a:solidFill>
              </a:rPr>
              <a:t>情報</a:t>
            </a:r>
            <a:r>
              <a:rPr lang="ja-JP" altLang="en-US" sz="14400" b="1" dirty="0" smtClean="0">
                <a:solidFill>
                  <a:srgbClr val="FF0000"/>
                </a:solidFill>
              </a:rPr>
              <a:t>処理</a:t>
            </a:r>
            <a:endParaRPr lang="en-US" altLang="ja-JP" sz="8000" b="1" dirty="0">
              <a:solidFill>
                <a:srgbClr val="FF0000"/>
              </a:solidFill>
            </a:endParaRPr>
          </a:p>
        </p:txBody>
      </p:sp>
      <p:sp>
        <p:nvSpPr>
          <p:cNvPr id="5" name="フッター プレースホルダー 4">
            <a:extLst>
              <a:ext uri="{FF2B5EF4-FFF2-40B4-BE49-F238E27FC236}">
                <a16:creationId xmlns:a16="http://schemas.microsoft.com/office/drawing/2014/main" xmlns="" id="{C890DE18-C972-4913-94E4-1D4F210E09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A7B6D0E9-E865-4C97-815D-CD789CAA52B5}"/>
              </a:ext>
            </a:extLst>
          </p:cNvPr>
          <p:cNvSpPr>
            <a:spLocks noGrp="1"/>
          </p:cNvSpPr>
          <p:nvPr>
            <p:ph type="sldNum" sz="quarter" idx="12"/>
          </p:nvPr>
        </p:nvSpPr>
        <p:spPr/>
        <p:txBody>
          <a:bodyPr/>
          <a:lstStyle/>
          <a:p>
            <a:fld id="{AF0ADFDF-7494-462A-BE98-A21DE53568CE}" type="slidenum">
              <a:rPr kumimoji="1" lang="ja-JP" altLang="en-US" sz="2000" smtClean="0"/>
              <a:t>24</a:t>
            </a:fld>
            <a:endParaRPr kumimoji="1" lang="ja-JP" altLang="en-US" sz="2000" dirty="0"/>
          </a:p>
        </p:txBody>
      </p:sp>
      <p:sp>
        <p:nvSpPr>
          <p:cNvPr id="3" name="爆発 2 2"/>
          <p:cNvSpPr/>
          <p:nvPr/>
        </p:nvSpPr>
        <p:spPr>
          <a:xfrm rot="403395">
            <a:off x="6550115" y="4428525"/>
            <a:ext cx="4914058" cy="2308332"/>
          </a:xfrm>
          <a:prstGeom prst="irregularSeal2">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屈折矢印 24"/>
          <p:cNvSpPr/>
          <p:nvPr/>
        </p:nvSpPr>
        <p:spPr>
          <a:xfrm rot="5400000">
            <a:off x="4718798" y="4768275"/>
            <a:ext cx="932419" cy="1575323"/>
          </a:xfrm>
          <a:prstGeom prst="bentUpArrow">
            <a:avLst>
              <a:gd name="adj1" fmla="val 25000"/>
              <a:gd name="adj2" fmla="val 3671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6" name="グループ化 25"/>
          <p:cNvGrpSpPr/>
          <p:nvPr/>
        </p:nvGrpSpPr>
        <p:grpSpPr>
          <a:xfrm>
            <a:off x="877030" y="2046730"/>
            <a:ext cx="10564334" cy="2982976"/>
            <a:chOff x="1141476" y="2296386"/>
            <a:chExt cx="10564334" cy="2982976"/>
          </a:xfrm>
        </p:grpSpPr>
        <p:grpSp>
          <p:nvGrpSpPr>
            <p:cNvPr id="4" name="グループ化 3"/>
            <p:cNvGrpSpPr/>
            <p:nvPr/>
          </p:nvGrpSpPr>
          <p:grpSpPr>
            <a:xfrm>
              <a:off x="1746770" y="3032963"/>
              <a:ext cx="4483147" cy="2246399"/>
              <a:chOff x="1065208" y="4001294"/>
              <a:chExt cx="4483147" cy="2246399"/>
            </a:xfrm>
          </p:grpSpPr>
          <p:sp>
            <p:nvSpPr>
              <p:cNvPr id="7" name="楕円 6"/>
              <p:cNvSpPr/>
              <p:nvPr/>
            </p:nvSpPr>
            <p:spPr>
              <a:xfrm>
                <a:off x="1065208" y="4058676"/>
                <a:ext cx="3491345" cy="2189017"/>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コネクタ 9"/>
              <p:cNvCxnSpPr/>
              <p:nvPr/>
            </p:nvCxnSpPr>
            <p:spPr>
              <a:xfrm>
                <a:off x="1163781" y="4001294"/>
                <a:ext cx="811961" cy="136550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a:off x="2365273" y="5449200"/>
                <a:ext cx="3183082" cy="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楕円 15"/>
              <p:cNvSpPr/>
              <p:nvPr/>
            </p:nvSpPr>
            <p:spPr>
              <a:xfrm>
                <a:off x="1975742" y="5249606"/>
                <a:ext cx="389531" cy="38728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p:nvSpPr>
            <p:spPr>
              <a:xfrm>
                <a:off x="2501455" y="4479691"/>
                <a:ext cx="367146" cy="34203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394315" y="4810939"/>
                <a:ext cx="403514" cy="37768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テキスト ボックス 13"/>
            <p:cNvSpPr txBox="1"/>
            <p:nvPr/>
          </p:nvSpPr>
          <p:spPr>
            <a:xfrm>
              <a:off x="5146001" y="2403534"/>
              <a:ext cx="6559809" cy="2123658"/>
            </a:xfrm>
            <a:prstGeom prst="rect">
              <a:avLst/>
            </a:prstGeom>
            <a:noFill/>
          </p:spPr>
          <p:txBody>
            <a:bodyPr wrap="none" rtlCol="0">
              <a:spAutoFit/>
            </a:bodyPr>
            <a:lstStyle/>
            <a:p>
              <a:r>
                <a:rPr kumimoji="1" lang="ja-JP" altLang="en-US" sz="4000" b="1" u="sng" dirty="0" smtClean="0">
                  <a:latin typeface="ＭＳ Ｐゴシック" panose="020B0600070205080204" pitchFamily="50" charset="-128"/>
                  <a:ea typeface="ＭＳ Ｐゴシック" panose="020B0600070205080204" pitchFamily="50" charset="-128"/>
                </a:rPr>
                <a:t>ホットスポット</a:t>
              </a:r>
              <a:endParaRPr lang="en-US" altLang="ja-JP" sz="4000" b="1" dirty="0">
                <a:latin typeface="ＭＳ Ｐゴシック" panose="020B0600070205080204" pitchFamily="50" charset="-128"/>
                <a:ea typeface="ＭＳ Ｐゴシック" panose="020B0600070205080204" pitchFamily="50" charset="-128"/>
              </a:endParaRPr>
            </a:p>
            <a:p>
              <a:r>
                <a:rPr lang="ja-JP" altLang="en-US" sz="3200" b="1" dirty="0" smtClean="0">
                  <a:latin typeface="ＭＳ Ｐゴシック" panose="020B0600070205080204" pitchFamily="50" charset="-128"/>
                  <a:ea typeface="ＭＳ Ｐゴシック" panose="020B0600070205080204" pitchFamily="50" charset="-128"/>
                </a:rPr>
                <a:t>　　</a:t>
              </a:r>
              <a:r>
                <a:rPr lang="ja-JP" altLang="en-US" sz="4000" b="1" dirty="0" smtClean="0">
                  <a:latin typeface="ＭＳ Ｐゴシック" panose="020B0600070205080204" pitchFamily="50" charset="-128"/>
                  <a:ea typeface="ＭＳ Ｐゴシック" panose="020B0600070205080204" pitchFamily="50" charset="-128"/>
                </a:rPr>
                <a:t>⇓</a:t>
              </a:r>
              <a:endParaRPr kumimoji="1" lang="en-US" altLang="ja-JP" sz="4000" b="1" dirty="0" smtClean="0">
                <a:latin typeface="ＭＳ Ｐゴシック" panose="020B0600070205080204" pitchFamily="50" charset="-128"/>
                <a:ea typeface="ＭＳ Ｐゴシック" panose="020B0600070205080204" pitchFamily="50" charset="-128"/>
              </a:endParaRPr>
            </a:p>
            <a:p>
              <a:r>
                <a:rPr lang="ja-JP" altLang="en-US" sz="2800" dirty="0" smtClean="0">
                  <a:latin typeface="ＭＳ Ｐゴシック" panose="020B0600070205080204" pitchFamily="50" charset="-128"/>
                  <a:ea typeface="ＭＳ Ｐゴシック" panose="020B0600070205080204" pitchFamily="50" charset="-128"/>
                </a:rPr>
                <a:t>　個々</a:t>
              </a:r>
              <a:r>
                <a:rPr lang="ja-JP" altLang="en-US" sz="2800" dirty="0">
                  <a:latin typeface="ＭＳ Ｐゴシック" panose="020B0600070205080204" pitchFamily="50" charset="-128"/>
                  <a:ea typeface="ＭＳ Ｐゴシック" panose="020B0600070205080204" pitchFamily="50" charset="-128"/>
                </a:rPr>
                <a:t>の人間が持つ感情に関係するノード</a:t>
              </a:r>
            </a:p>
            <a:p>
              <a:endParaRPr kumimoji="1" lang="ja-JP" altLang="en-US" sz="2400" b="1" u="sng" dirty="0"/>
            </a:p>
          </p:txBody>
        </p:sp>
        <p:sp>
          <p:nvSpPr>
            <p:cNvPr id="24" name="正方形/長方形 23"/>
            <p:cNvSpPr/>
            <p:nvPr/>
          </p:nvSpPr>
          <p:spPr>
            <a:xfrm>
              <a:off x="1141476" y="2296386"/>
              <a:ext cx="1210588" cy="707886"/>
            </a:xfrm>
            <a:prstGeom prst="rect">
              <a:avLst/>
            </a:prstGeom>
          </p:spPr>
          <p:txBody>
            <a:bodyPr wrap="none">
              <a:spAutoFit/>
            </a:bodyPr>
            <a:lstStyle/>
            <a:p>
              <a:r>
                <a:rPr lang="ja-JP" altLang="en-US" sz="4000" dirty="0">
                  <a:solidFill>
                    <a:srgbClr val="FF3300"/>
                  </a:solidFill>
                  <a:latin typeface="ＭＳ Ｐゴシック" panose="020B0600070205080204" pitchFamily="50" charset="-128"/>
                  <a:ea typeface="ＭＳ Ｐゴシック" panose="020B0600070205080204" pitchFamily="50" charset="-128"/>
                </a:rPr>
                <a:t>刺激</a:t>
              </a:r>
            </a:p>
          </p:txBody>
        </p:sp>
      </p:grpSp>
      <p:cxnSp>
        <p:nvCxnSpPr>
          <p:cNvPr id="12" name="直線コネクタ 11"/>
          <p:cNvCxnSpPr>
            <a:stCxn id="21" idx="7"/>
          </p:cNvCxnSpPr>
          <p:nvPr/>
        </p:nvCxnSpPr>
        <p:spPr>
          <a:xfrm flipV="1">
            <a:off x="4155852" y="2855458"/>
            <a:ext cx="725703" cy="79280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64074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xmlns="" id="{A8F04E35-DBAD-4862-8628-F7DFDF4E4DEC}"/>
              </a:ext>
            </a:extLst>
          </p:cNvPr>
          <p:cNvSpPr>
            <a:spLocks noGrp="1"/>
          </p:cNvSpPr>
          <p:nvPr>
            <p:ph type="title"/>
          </p:nvPr>
        </p:nvSpPr>
        <p:spPr>
          <a:solidFill>
            <a:schemeClr val="accent5">
              <a:lumMod val="50000"/>
            </a:schemeClr>
          </a:solidFill>
        </p:spPr>
        <p:txBody>
          <a:bodyPr/>
          <a:lstStyle/>
          <a:p>
            <a:r>
              <a:rPr kumimoji="1" lang="ja-JP" altLang="en-US" sz="3600" b="1" dirty="0">
                <a:solidFill>
                  <a:schemeClr val="bg1"/>
                </a:solidFill>
                <a:latin typeface="ＭＳ Ｐゴシック" panose="020B0600070205080204" pitchFamily="50" charset="-128"/>
                <a:ea typeface="ＭＳ Ｐゴシック" panose="020B0600070205080204" pitchFamily="50" charset="-128"/>
              </a:rPr>
              <a:t>仮説１導出</a:t>
            </a:r>
            <a:r>
              <a:rPr kumimoji="1" lang="ja-JP" altLang="en-US" sz="3200" b="1" dirty="0">
                <a:solidFill>
                  <a:schemeClr val="bg1"/>
                </a:solidFill>
                <a:latin typeface="ＭＳ Ｐゴシック" panose="020B0600070205080204" pitchFamily="50" charset="-128"/>
                <a:ea typeface="ＭＳ Ｐゴシック" panose="020B0600070205080204" pitchFamily="50" charset="-128"/>
              </a:rPr>
              <a:t>　</a:t>
            </a:r>
            <a:r>
              <a:rPr kumimoji="1" lang="ja-JP" altLang="en-US" b="1" dirty="0">
                <a:solidFill>
                  <a:schemeClr val="bg1"/>
                </a:solidFill>
                <a:latin typeface="ＭＳ Ｐゴシック" panose="020B0600070205080204" pitchFamily="50" charset="-128"/>
                <a:ea typeface="ＭＳ Ｐゴシック" panose="020B0600070205080204" pitchFamily="50" charset="-128"/>
              </a:rPr>
              <a:t>動画広告に当てはめると</a:t>
            </a:r>
          </a:p>
        </p:txBody>
      </p:sp>
      <p:sp>
        <p:nvSpPr>
          <p:cNvPr id="8" name="コンテンツ プレースホルダー 7">
            <a:extLst>
              <a:ext uri="{FF2B5EF4-FFF2-40B4-BE49-F238E27FC236}">
                <a16:creationId xmlns:a16="http://schemas.microsoft.com/office/drawing/2014/main" xmlns="" id="{CA0C9B4B-0975-447B-BDFB-A6D08CC64B04}"/>
              </a:ext>
            </a:extLst>
          </p:cNvPr>
          <p:cNvSpPr>
            <a:spLocks noGrp="1"/>
          </p:cNvSpPr>
          <p:nvPr>
            <p:ph sz="half" idx="1"/>
          </p:nvPr>
        </p:nvSpPr>
        <p:spPr>
          <a:xfrm>
            <a:off x="838200" y="1849525"/>
            <a:ext cx="10515600" cy="939695"/>
          </a:xfrm>
        </p:spPr>
        <p:txBody>
          <a:bodyPr>
            <a:normAutofit fontScale="55000" lnSpcReduction="20000"/>
          </a:bodyPr>
          <a:lstStyle/>
          <a:p>
            <a:pPr marL="0" indent="0" algn="ctr">
              <a:buNone/>
            </a:pPr>
            <a:r>
              <a:rPr lang="ja-JP" altLang="en-US" sz="5900" dirty="0">
                <a:latin typeface="ＭＳ Ｐゴシック" panose="020B0600070205080204" pitchFamily="50" charset="-128"/>
                <a:ea typeface="ＭＳ Ｐゴシック" panose="020B0600070205080204" pitchFamily="50" charset="-128"/>
              </a:rPr>
              <a:t>多くの</a:t>
            </a:r>
            <a:r>
              <a:rPr lang="ja-JP" altLang="en-US" sz="5900" dirty="0" smtClean="0">
                <a:latin typeface="ＭＳ Ｐゴシック" panose="020B0600070205080204" pitchFamily="50" charset="-128"/>
                <a:ea typeface="ＭＳ Ｐゴシック" panose="020B0600070205080204" pitchFamily="50" charset="-128"/>
              </a:rPr>
              <a:t>視聴者が</a:t>
            </a:r>
            <a:endParaRPr lang="en-US" altLang="ja-JP" sz="5900" dirty="0" smtClean="0">
              <a:latin typeface="ＭＳ Ｐゴシック" panose="020B0600070205080204" pitchFamily="50" charset="-128"/>
              <a:ea typeface="ＭＳ Ｐゴシック" panose="020B0600070205080204" pitchFamily="50" charset="-128"/>
            </a:endParaRPr>
          </a:p>
          <a:p>
            <a:pPr marL="0" indent="0" algn="ctr">
              <a:buNone/>
            </a:pPr>
            <a:r>
              <a:rPr kumimoji="1" lang="en-US" altLang="ja-JP" sz="5900" dirty="0" smtClean="0">
                <a:latin typeface="ＭＳ Ｐゴシック" panose="020B0600070205080204" pitchFamily="50" charset="-128"/>
                <a:ea typeface="ＭＳ Ｐゴシック" panose="020B0600070205080204" pitchFamily="50" charset="-128"/>
              </a:rPr>
              <a:t>YouTube</a:t>
            </a:r>
            <a:r>
              <a:rPr kumimoji="1" lang="ja-JP" altLang="en-US" sz="5900" dirty="0">
                <a:latin typeface="ＭＳ Ｐゴシック" panose="020B0600070205080204" pitchFamily="50" charset="-128"/>
                <a:ea typeface="ＭＳ Ｐゴシック" panose="020B0600070205080204" pitchFamily="50" charset="-128"/>
              </a:rPr>
              <a:t>の</a:t>
            </a:r>
            <a:r>
              <a:rPr kumimoji="1" lang="ja-JP" altLang="en-US" sz="5900" dirty="0" smtClean="0">
                <a:latin typeface="ＭＳ Ｐゴシック" panose="020B0600070205080204" pitchFamily="50" charset="-128"/>
                <a:ea typeface="ＭＳ Ｐゴシック" panose="020B0600070205080204" pitchFamily="50" charset="-128"/>
              </a:rPr>
              <a:t>カウントダウン</a:t>
            </a:r>
            <a:r>
              <a:rPr lang="ja-JP" altLang="en-US" sz="5900" dirty="0">
                <a:latin typeface="ＭＳ Ｐゴシック" panose="020B0600070205080204" pitchFamily="50" charset="-128"/>
                <a:ea typeface="ＭＳ Ｐゴシック" panose="020B0600070205080204" pitchFamily="50" charset="-128"/>
              </a:rPr>
              <a:t>表示</a:t>
            </a:r>
            <a:r>
              <a:rPr kumimoji="1" lang="ja-JP" altLang="en-US" sz="5900" dirty="0" smtClean="0">
                <a:latin typeface="ＭＳ Ｐゴシック" panose="020B0600070205080204" pitchFamily="50" charset="-128"/>
                <a:ea typeface="ＭＳ Ｐゴシック" panose="020B0600070205080204" pitchFamily="50" charset="-128"/>
              </a:rPr>
              <a:t>へ</a:t>
            </a:r>
            <a:r>
              <a:rPr kumimoji="1" lang="ja-JP" altLang="en-US" sz="5900" dirty="0">
                <a:latin typeface="ＭＳ Ｐゴシック" panose="020B0600070205080204" pitchFamily="50" charset="-128"/>
                <a:ea typeface="ＭＳ Ｐゴシック" panose="020B0600070205080204" pitchFamily="50" charset="-128"/>
              </a:rPr>
              <a:t>の苛立ちを</a:t>
            </a:r>
            <a:r>
              <a:rPr kumimoji="1" lang="ja-JP" altLang="en-US" sz="5900" dirty="0" smtClean="0">
                <a:latin typeface="ＭＳ Ｐゴシック" panose="020B0600070205080204" pitchFamily="50" charset="-128"/>
                <a:ea typeface="ＭＳ Ｐゴシック" panose="020B0600070205080204" pitchFamily="50" charset="-128"/>
              </a:rPr>
              <a:t>もつ</a:t>
            </a:r>
            <a:endParaRPr kumimoji="1" lang="en-US" altLang="ja-JP" sz="5900" dirty="0" smtClean="0">
              <a:latin typeface="ＭＳ Ｐゴシック" panose="020B0600070205080204" pitchFamily="50" charset="-128"/>
              <a:ea typeface="ＭＳ Ｐゴシック" panose="020B0600070205080204" pitchFamily="50" charset="-128"/>
            </a:endParaRPr>
          </a:p>
          <a:p>
            <a:pPr marL="0" indent="0">
              <a:buNone/>
            </a:pPr>
            <a:endParaRPr lang="en-US" altLang="ja-JP" sz="3200" dirty="0"/>
          </a:p>
          <a:p>
            <a:pPr marL="0" indent="0">
              <a:buNone/>
            </a:pPr>
            <a:endParaRPr lang="en-US" altLang="ja-JP" sz="3200" dirty="0"/>
          </a:p>
        </p:txBody>
      </p:sp>
      <p:sp>
        <p:nvSpPr>
          <p:cNvPr id="5" name="フッター プレースホルダー 4">
            <a:extLst>
              <a:ext uri="{FF2B5EF4-FFF2-40B4-BE49-F238E27FC236}">
                <a16:creationId xmlns:a16="http://schemas.microsoft.com/office/drawing/2014/main" xmlns="" id="{F76F0A7A-C85A-4E6A-8E41-2BEED54D5E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30023EDD-4C3D-4A95-B63B-D72533C25CA8}"/>
              </a:ext>
            </a:extLst>
          </p:cNvPr>
          <p:cNvSpPr>
            <a:spLocks noGrp="1"/>
          </p:cNvSpPr>
          <p:nvPr>
            <p:ph type="sldNum" sz="quarter" idx="12"/>
          </p:nvPr>
        </p:nvSpPr>
        <p:spPr/>
        <p:txBody>
          <a:bodyPr/>
          <a:lstStyle/>
          <a:p>
            <a:fld id="{AF0ADFDF-7494-462A-BE98-A21DE53568CE}" type="slidenum">
              <a:rPr kumimoji="1" lang="ja-JP" altLang="en-US" sz="2000" smtClean="0"/>
              <a:t>25</a:t>
            </a:fld>
            <a:endParaRPr kumimoji="1" lang="ja-JP" altLang="en-US" dirty="0"/>
          </a:p>
        </p:txBody>
      </p:sp>
      <p:sp>
        <p:nvSpPr>
          <p:cNvPr id="3" name="下矢印 2"/>
          <p:cNvSpPr/>
          <p:nvPr/>
        </p:nvSpPr>
        <p:spPr>
          <a:xfrm>
            <a:off x="4499810" y="2897396"/>
            <a:ext cx="3192379" cy="923403"/>
          </a:xfrm>
          <a:prstGeom prst="downArrow">
            <a:avLst/>
          </a:prstGeom>
          <a:solidFill>
            <a:srgbClr val="CC3399"/>
          </a:solidFill>
          <a:ln>
            <a:solidFill>
              <a:srgbClr val="CC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CC3399"/>
              </a:solidFill>
            </a:endParaRPr>
          </a:p>
        </p:txBody>
      </p:sp>
      <p:sp>
        <p:nvSpPr>
          <p:cNvPr id="4" name="コンテンツ プレースホルダー 3"/>
          <p:cNvSpPr>
            <a:spLocks noGrp="1"/>
          </p:cNvSpPr>
          <p:nvPr>
            <p:ph sz="half" idx="2"/>
          </p:nvPr>
        </p:nvSpPr>
        <p:spPr>
          <a:xfrm>
            <a:off x="6296065" y="4008533"/>
            <a:ext cx="4180346" cy="894991"/>
          </a:xfrm>
          <a:ln>
            <a:solidFill>
              <a:schemeClr val="accent5">
                <a:lumMod val="75000"/>
              </a:schemeClr>
            </a:solidFill>
          </a:ln>
        </p:spPr>
        <p:txBody>
          <a:bodyPr>
            <a:noAutofit/>
          </a:bodyPr>
          <a:lstStyle/>
          <a:p>
            <a:pPr marL="0" indent="0">
              <a:buNone/>
            </a:pPr>
            <a:r>
              <a:rPr lang="ja-JP" altLang="en-US" sz="2400" dirty="0" smtClean="0">
                <a:latin typeface="ＭＳ Ｐゴシック" panose="020B0600070205080204" pitchFamily="50" charset="-128"/>
                <a:ea typeface="ＭＳ Ｐゴシック" panose="020B0600070205080204" pitchFamily="50" charset="-128"/>
              </a:rPr>
              <a:t>“カウントダウン付きスキップに</a:t>
            </a:r>
            <a:endParaRPr lang="en-US" altLang="ja-JP" sz="2400"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dirty="0" smtClean="0">
                <a:latin typeface="ＭＳ Ｐゴシック" panose="020B0600070205080204" pitchFamily="50" charset="-128"/>
                <a:ea typeface="ＭＳ Ｐゴシック" panose="020B0600070205080204" pitchFamily="50" charset="-128"/>
              </a:rPr>
              <a:t>苛立つ“ノード</a:t>
            </a:r>
            <a:endParaRPr kumimoji="1" lang="ja-JP" altLang="en-US" sz="2400" dirty="0">
              <a:latin typeface="ＭＳ Ｐゴシック" panose="020B0600070205080204" pitchFamily="50" charset="-128"/>
              <a:ea typeface="ＭＳ Ｐゴシック" panose="020B0600070205080204" pitchFamily="50" charset="-128"/>
            </a:endParaRPr>
          </a:p>
        </p:txBody>
      </p:sp>
      <p:grpSp>
        <p:nvGrpSpPr>
          <p:cNvPr id="22" name="グループ化 21"/>
          <p:cNvGrpSpPr/>
          <p:nvPr/>
        </p:nvGrpSpPr>
        <p:grpSpPr>
          <a:xfrm>
            <a:off x="963834" y="3766204"/>
            <a:ext cx="5862090" cy="2724058"/>
            <a:chOff x="546740" y="2893409"/>
            <a:chExt cx="5862090" cy="2724058"/>
          </a:xfrm>
        </p:grpSpPr>
        <p:grpSp>
          <p:nvGrpSpPr>
            <p:cNvPr id="9" name="グループ化 8"/>
            <p:cNvGrpSpPr/>
            <p:nvPr/>
          </p:nvGrpSpPr>
          <p:grpSpPr>
            <a:xfrm>
              <a:off x="546740" y="2893409"/>
              <a:ext cx="5862090" cy="2724058"/>
              <a:chOff x="1219532" y="2191570"/>
              <a:chExt cx="5267085" cy="2586122"/>
            </a:xfrm>
          </p:grpSpPr>
          <p:grpSp>
            <p:nvGrpSpPr>
              <p:cNvPr id="10" name="グループ化 9"/>
              <p:cNvGrpSpPr/>
              <p:nvPr/>
            </p:nvGrpSpPr>
            <p:grpSpPr>
              <a:xfrm>
                <a:off x="2413380" y="2588675"/>
                <a:ext cx="4073237" cy="2189017"/>
                <a:chOff x="1731818" y="3557006"/>
                <a:chExt cx="4073237" cy="2189017"/>
              </a:xfrm>
            </p:grpSpPr>
            <p:sp>
              <p:nvSpPr>
                <p:cNvPr id="14" name="楕円 13"/>
                <p:cNvSpPr/>
                <p:nvPr/>
              </p:nvSpPr>
              <p:spPr>
                <a:xfrm>
                  <a:off x="1731818" y="3557006"/>
                  <a:ext cx="3491345" cy="2189017"/>
                </a:xfrm>
                <a:prstGeom prst="ellipse">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コネクタ 14"/>
                <p:cNvCxnSpPr/>
                <p:nvPr/>
              </p:nvCxnSpPr>
              <p:spPr>
                <a:xfrm>
                  <a:off x="2152828" y="3649532"/>
                  <a:ext cx="631935" cy="141663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2621973" y="5029195"/>
                  <a:ext cx="3183082" cy="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楕円 16"/>
                <p:cNvSpPr/>
                <p:nvPr/>
              </p:nvSpPr>
              <p:spPr>
                <a:xfrm>
                  <a:off x="2634097" y="4882387"/>
                  <a:ext cx="325581" cy="29361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17"/>
                <p:cNvSpPr/>
                <p:nvPr/>
              </p:nvSpPr>
              <p:spPr>
                <a:xfrm>
                  <a:off x="3110345" y="3966726"/>
                  <a:ext cx="367146" cy="34203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p:cNvSpPr/>
                <p:nvPr/>
              </p:nvSpPr>
              <p:spPr>
                <a:xfrm>
                  <a:off x="4153039" y="4462673"/>
                  <a:ext cx="403514" cy="37768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正方形/長方形 12"/>
              <p:cNvSpPr/>
              <p:nvPr/>
            </p:nvSpPr>
            <p:spPr>
              <a:xfrm>
                <a:off x="1219532" y="2191570"/>
                <a:ext cx="2103122" cy="496726"/>
              </a:xfrm>
              <a:prstGeom prst="rect">
                <a:avLst/>
              </a:prstGeom>
            </p:spPr>
            <p:txBody>
              <a:bodyPr wrap="none">
                <a:spAutoFit/>
              </a:bodyPr>
              <a:lstStyle/>
              <a:p>
                <a:r>
                  <a:rPr lang="ja-JP" altLang="en-US" sz="2800" dirty="0">
                    <a:solidFill>
                      <a:srgbClr val="FF3300"/>
                    </a:solidFill>
                    <a:latin typeface="ＭＳ Ｐゴシック" panose="020B0600070205080204" pitchFamily="50" charset="-128"/>
                    <a:ea typeface="ＭＳ Ｐゴシック" panose="020B0600070205080204" pitchFamily="50" charset="-128"/>
                  </a:rPr>
                  <a:t>カウントダウン</a:t>
                </a:r>
              </a:p>
            </p:txBody>
          </p:sp>
        </p:grpSp>
        <p:cxnSp>
          <p:nvCxnSpPr>
            <p:cNvPr id="20" name="直線コネクタ 19"/>
            <p:cNvCxnSpPr/>
            <p:nvPr/>
          </p:nvCxnSpPr>
          <p:spPr>
            <a:xfrm flipV="1">
              <a:off x="5027394" y="3657788"/>
              <a:ext cx="843472" cy="702196"/>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01209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75AE328-484F-4A87-9509-99EDA0EC5B11}"/>
              </a:ext>
            </a:extLst>
          </p:cNvPr>
          <p:cNvSpPr>
            <a:spLocks noGrp="1"/>
          </p:cNvSpPr>
          <p:nvPr>
            <p:ph type="title"/>
          </p:nvPr>
        </p:nvSpPr>
        <p:spPr>
          <a:solidFill>
            <a:schemeClr val="accent5">
              <a:lumMod val="50000"/>
            </a:schemeClr>
          </a:solidFill>
        </p:spPr>
        <p:txBody>
          <a:bodyPr>
            <a:normAutofit/>
          </a:bodyPr>
          <a:lstStyle/>
          <a:p>
            <a:r>
              <a:rPr kumimoji="1" lang="ja-JP" altLang="en-US" sz="3600" b="1" dirty="0">
                <a:solidFill>
                  <a:schemeClr val="bg1"/>
                </a:solidFill>
                <a:latin typeface="ＭＳ Ｐゴシック" panose="020B0600070205080204" pitchFamily="50" charset="-128"/>
                <a:ea typeface="ＭＳ Ｐゴシック" panose="020B0600070205080204" pitchFamily="50" charset="-128"/>
              </a:rPr>
              <a:t>仮説１導出　</a:t>
            </a:r>
            <a:r>
              <a:rPr kumimoji="1" lang="ja-JP" altLang="en-US" b="1" dirty="0">
                <a:solidFill>
                  <a:schemeClr val="bg1"/>
                </a:solidFill>
                <a:latin typeface="ＭＳ Ｐゴシック" panose="020B0600070205080204" pitchFamily="50" charset="-128"/>
                <a:ea typeface="ＭＳ Ｐゴシック" panose="020B0600070205080204" pitchFamily="50" charset="-128"/>
              </a:rPr>
              <a:t>ホット</a:t>
            </a:r>
            <a:r>
              <a:rPr kumimoji="1" lang="en-US" altLang="ja-JP" b="1" dirty="0">
                <a:solidFill>
                  <a:schemeClr val="bg1"/>
                </a:solidFill>
                <a:latin typeface="ＭＳ Ｐゴシック" panose="020B0600070205080204" pitchFamily="50" charset="-128"/>
                <a:ea typeface="ＭＳ Ｐゴシック" panose="020B0600070205080204" pitchFamily="50" charset="-128"/>
              </a:rPr>
              <a:t>&amp;</a:t>
            </a:r>
            <a:r>
              <a:rPr kumimoji="1" lang="ja-JP" altLang="en-US" b="1" dirty="0">
                <a:solidFill>
                  <a:schemeClr val="bg1"/>
                </a:solidFill>
                <a:latin typeface="ＭＳ Ｐゴシック" panose="020B0600070205080204" pitchFamily="50" charset="-128"/>
                <a:ea typeface="ＭＳ Ｐゴシック" panose="020B0600070205080204" pitchFamily="50" charset="-128"/>
              </a:rPr>
              <a:t>クールシステム</a:t>
            </a:r>
          </a:p>
        </p:txBody>
      </p:sp>
      <p:sp>
        <p:nvSpPr>
          <p:cNvPr id="5" name="フッター プレースホルダー 4">
            <a:extLst>
              <a:ext uri="{FF2B5EF4-FFF2-40B4-BE49-F238E27FC236}">
                <a16:creationId xmlns:a16="http://schemas.microsoft.com/office/drawing/2014/main" xmlns="" id="{43CB5B26-1975-4722-B78B-9606538A7EAD}"/>
              </a:ext>
            </a:extLst>
          </p:cNvPr>
          <p:cNvSpPr>
            <a:spLocks noGrp="1"/>
          </p:cNvSpPr>
          <p:nvPr>
            <p:ph type="ftr" sz="quarter" idx="11"/>
          </p:nvPr>
        </p:nvSpPr>
        <p:spPr>
          <a:xfrm>
            <a:off x="4086224" y="6492875"/>
            <a:ext cx="4067175" cy="228600"/>
          </a:xfrm>
        </p:spPr>
        <p:txBody>
          <a:bodyPr/>
          <a:lstStyle/>
          <a:p>
            <a:r>
              <a:rPr kumimoji="1" lang="ja-JP" altLang="en-US" dirty="0"/>
              <a:t>金子充</a:t>
            </a:r>
            <a:r>
              <a:rPr kumimoji="1" lang="en-US" altLang="ja-JP" dirty="0"/>
              <a:t>(2013)</a:t>
            </a:r>
            <a:r>
              <a:rPr kumimoji="1" lang="ja-JP" altLang="en-US" dirty="0"/>
              <a:t>”二重過程理論“</a:t>
            </a:r>
            <a:r>
              <a:rPr lang="en-US" altLang="ja-JP" dirty="0"/>
              <a:t>J</a:t>
            </a:r>
            <a:r>
              <a:rPr kumimoji="1" lang="en-US" altLang="ja-JP" dirty="0"/>
              <a:t>apan Marketing Academy</a:t>
            </a:r>
            <a:r>
              <a:rPr kumimoji="1" lang="ja-JP" altLang="en-US" dirty="0"/>
              <a:t>　</a:t>
            </a:r>
          </a:p>
        </p:txBody>
      </p:sp>
      <p:sp>
        <p:nvSpPr>
          <p:cNvPr id="6" name="スライド番号プレースホルダー 5">
            <a:extLst>
              <a:ext uri="{FF2B5EF4-FFF2-40B4-BE49-F238E27FC236}">
                <a16:creationId xmlns:a16="http://schemas.microsoft.com/office/drawing/2014/main" xmlns="" id="{67413761-ADF7-425B-870F-2357A86500EA}"/>
              </a:ext>
            </a:extLst>
          </p:cNvPr>
          <p:cNvSpPr>
            <a:spLocks noGrp="1"/>
          </p:cNvSpPr>
          <p:nvPr>
            <p:ph type="sldNum" sz="quarter" idx="12"/>
          </p:nvPr>
        </p:nvSpPr>
        <p:spPr/>
        <p:txBody>
          <a:bodyPr/>
          <a:lstStyle/>
          <a:p>
            <a:fld id="{AF0ADFDF-7494-462A-BE98-A21DE53568CE}" type="slidenum">
              <a:rPr kumimoji="1" lang="ja-JP" altLang="en-US" sz="2000" smtClean="0"/>
              <a:t>26</a:t>
            </a:fld>
            <a:endParaRPr kumimoji="1" lang="ja-JP" altLang="en-US" dirty="0"/>
          </a:p>
        </p:txBody>
      </p:sp>
      <p:grpSp>
        <p:nvGrpSpPr>
          <p:cNvPr id="95" name="グループ化 94"/>
          <p:cNvGrpSpPr/>
          <p:nvPr/>
        </p:nvGrpSpPr>
        <p:grpSpPr>
          <a:xfrm>
            <a:off x="639213" y="2441726"/>
            <a:ext cx="4215961" cy="2897339"/>
            <a:chOff x="1075765" y="1907428"/>
            <a:chExt cx="5488518" cy="3866479"/>
          </a:xfrm>
        </p:grpSpPr>
        <p:sp>
          <p:nvSpPr>
            <p:cNvPr id="3" name="正方形/長方形 2"/>
            <p:cNvSpPr/>
            <p:nvPr/>
          </p:nvSpPr>
          <p:spPr>
            <a:xfrm>
              <a:off x="1075765" y="1907428"/>
              <a:ext cx="669856" cy="3866479"/>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楕円 3"/>
            <p:cNvSpPr/>
            <p:nvPr/>
          </p:nvSpPr>
          <p:spPr>
            <a:xfrm>
              <a:off x="1317809" y="2183801"/>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p:cNvSpPr/>
            <p:nvPr/>
          </p:nvSpPr>
          <p:spPr>
            <a:xfrm>
              <a:off x="1277469" y="3563329"/>
              <a:ext cx="282389" cy="235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1306604" y="3039915"/>
              <a:ext cx="224118" cy="2363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p:nvSpPr>
          <p:spPr>
            <a:xfrm>
              <a:off x="1306604" y="4120702"/>
              <a:ext cx="224118" cy="2363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17"/>
            <p:cNvSpPr/>
            <p:nvPr/>
          </p:nvSpPr>
          <p:spPr>
            <a:xfrm>
              <a:off x="1317809" y="4739506"/>
              <a:ext cx="224118" cy="2363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18"/>
            <p:cNvSpPr/>
            <p:nvPr/>
          </p:nvSpPr>
          <p:spPr>
            <a:xfrm>
              <a:off x="1317809" y="5269262"/>
              <a:ext cx="224118" cy="2363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19"/>
            <p:cNvSpPr/>
            <p:nvPr/>
          </p:nvSpPr>
          <p:spPr>
            <a:xfrm>
              <a:off x="1306604" y="2577038"/>
              <a:ext cx="224118" cy="2363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5" name="グループ化 34"/>
            <p:cNvGrpSpPr/>
            <p:nvPr/>
          </p:nvGrpSpPr>
          <p:grpSpPr>
            <a:xfrm>
              <a:off x="2207431" y="3964109"/>
              <a:ext cx="4101353" cy="1800149"/>
              <a:chOff x="2215403" y="1998436"/>
              <a:chExt cx="4101353" cy="1800149"/>
            </a:xfrm>
          </p:grpSpPr>
          <p:sp>
            <p:nvSpPr>
              <p:cNvPr id="21" name="楕円 20"/>
              <p:cNvSpPr/>
              <p:nvPr/>
            </p:nvSpPr>
            <p:spPr>
              <a:xfrm>
                <a:off x="2215403" y="1998436"/>
                <a:ext cx="4101353" cy="180014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p:nvSpPr>
            <p:spPr>
              <a:xfrm>
                <a:off x="2971801" y="3348983"/>
                <a:ext cx="215153" cy="186321"/>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a:off x="3980889" y="2898510"/>
                <a:ext cx="215153" cy="186321"/>
              </a:xfrm>
              <a:prstGeom prst="ellipse">
                <a:avLst/>
              </a:prstGeom>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p:nvSpPr>
            <p:spPr>
              <a:xfrm>
                <a:off x="5119965" y="3230199"/>
                <a:ext cx="215153" cy="186321"/>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p:nvSpPr>
            <p:spPr>
              <a:xfrm>
                <a:off x="5705474" y="2654920"/>
                <a:ext cx="215153" cy="186321"/>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9" name="グループ化 58"/>
            <p:cNvGrpSpPr/>
            <p:nvPr/>
          </p:nvGrpSpPr>
          <p:grpSpPr>
            <a:xfrm>
              <a:off x="2215403" y="1998436"/>
              <a:ext cx="4101353" cy="1800149"/>
              <a:chOff x="2215403" y="1998436"/>
              <a:chExt cx="4101353" cy="1800149"/>
            </a:xfrm>
          </p:grpSpPr>
          <p:sp>
            <p:nvSpPr>
              <p:cNvPr id="60" name="楕円 59"/>
              <p:cNvSpPr/>
              <p:nvPr/>
            </p:nvSpPr>
            <p:spPr>
              <a:xfrm>
                <a:off x="2215403" y="1998436"/>
                <a:ext cx="4101353" cy="1800149"/>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楕円 60"/>
              <p:cNvSpPr/>
              <p:nvPr/>
            </p:nvSpPr>
            <p:spPr>
              <a:xfrm>
                <a:off x="3177985" y="2438722"/>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楕円 61"/>
              <p:cNvSpPr/>
              <p:nvPr/>
            </p:nvSpPr>
            <p:spPr>
              <a:xfrm>
                <a:off x="2755526" y="2996771"/>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楕円 62"/>
              <p:cNvSpPr/>
              <p:nvPr/>
            </p:nvSpPr>
            <p:spPr>
              <a:xfrm>
                <a:off x="3513040" y="3162662"/>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a:off x="3959035" y="2256503"/>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楕円 64"/>
              <p:cNvSpPr/>
              <p:nvPr/>
            </p:nvSpPr>
            <p:spPr>
              <a:xfrm>
                <a:off x="3978647" y="2779453"/>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楕円 65"/>
              <p:cNvSpPr/>
              <p:nvPr/>
            </p:nvSpPr>
            <p:spPr>
              <a:xfrm>
                <a:off x="4401668" y="3407000"/>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楕円 66"/>
              <p:cNvSpPr/>
              <p:nvPr/>
            </p:nvSpPr>
            <p:spPr>
              <a:xfrm>
                <a:off x="4904812" y="2552415"/>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楕円 67"/>
              <p:cNvSpPr/>
              <p:nvPr/>
            </p:nvSpPr>
            <p:spPr>
              <a:xfrm>
                <a:off x="5119965" y="3230199"/>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5705474" y="2654920"/>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77" name="直線コネクタ 76"/>
            <p:cNvCxnSpPr>
              <a:stCxn id="17" idx="6"/>
              <a:endCxn id="30" idx="2"/>
            </p:cNvCxnSpPr>
            <p:nvPr/>
          </p:nvCxnSpPr>
          <p:spPr>
            <a:xfrm>
              <a:off x="1530722" y="4238871"/>
              <a:ext cx="2442195" cy="71847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a:stCxn id="30" idx="6"/>
            </p:cNvCxnSpPr>
            <p:nvPr/>
          </p:nvCxnSpPr>
          <p:spPr>
            <a:xfrm>
              <a:off x="4188070" y="4957344"/>
              <a:ext cx="2376213" cy="2776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grpSp>
        <p:nvGrpSpPr>
          <p:cNvPr id="96" name="グループ化 95"/>
          <p:cNvGrpSpPr/>
          <p:nvPr/>
        </p:nvGrpSpPr>
        <p:grpSpPr>
          <a:xfrm>
            <a:off x="6890030" y="2509923"/>
            <a:ext cx="4187616" cy="2917097"/>
            <a:chOff x="6770591" y="1907427"/>
            <a:chExt cx="5136218" cy="3811899"/>
          </a:xfrm>
        </p:grpSpPr>
        <p:sp>
          <p:nvSpPr>
            <p:cNvPr id="7" name="正方形/長方形 6"/>
            <p:cNvSpPr/>
            <p:nvPr/>
          </p:nvSpPr>
          <p:spPr>
            <a:xfrm>
              <a:off x="6770591" y="1907427"/>
              <a:ext cx="685800" cy="3747694"/>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楕円 9"/>
            <p:cNvSpPr/>
            <p:nvPr/>
          </p:nvSpPr>
          <p:spPr>
            <a:xfrm>
              <a:off x="6858634" y="3419858"/>
              <a:ext cx="497541" cy="6187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6864721" y="2129362"/>
              <a:ext cx="497541" cy="6187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p:cNvSpPr/>
            <p:nvPr/>
          </p:nvSpPr>
          <p:spPr>
            <a:xfrm>
              <a:off x="6980491" y="4312106"/>
              <a:ext cx="224118" cy="2363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p:nvSpPr>
          <p:spPr>
            <a:xfrm>
              <a:off x="7001433" y="3019484"/>
              <a:ext cx="224118" cy="2363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p:nvSpPr>
          <p:spPr>
            <a:xfrm>
              <a:off x="6999965" y="4714632"/>
              <a:ext cx="224118" cy="2363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6999384" y="5164936"/>
              <a:ext cx="224118" cy="2363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805456" y="1972978"/>
              <a:ext cx="4101353" cy="1800148"/>
              <a:chOff x="2215403" y="1998436"/>
              <a:chExt cx="4101353" cy="1800149"/>
            </a:xfrm>
          </p:grpSpPr>
          <p:sp>
            <p:nvSpPr>
              <p:cNvPr id="37" name="楕円 36"/>
              <p:cNvSpPr/>
              <p:nvPr/>
            </p:nvSpPr>
            <p:spPr>
              <a:xfrm>
                <a:off x="2215403" y="1998436"/>
                <a:ext cx="4101353" cy="1800149"/>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楕円 37"/>
              <p:cNvSpPr/>
              <p:nvPr/>
            </p:nvSpPr>
            <p:spPr>
              <a:xfrm>
                <a:off x="3177985" y="2438722"/>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p:nvSpPr>
            <p:spPr>
              <a:xfrm>
                <a:off x="2755526" y="2996771"/>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p:nvSpPr>
            <p:spPr>
              <a:xfrm>
                <a:off x="3513040" y="3162662"/>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40"/>
              <p:cNvSpPr/>
              <p:nvPr/>
            </p:nvSpPr>
            <p:spPr>
              <a:xfrm>
                <a:off x="3959035" y="2256503"/>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41"/>
              <p:cNvSpPr/>
              <p:nvPr/>
            </p:nvSpPr>
            <p:spPr>
              <a:xfrm>
                <a:off x="3978647" y="2779453"/>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楕円 42"/>
              <p:cNvSpPr/>
              <p:nvPr/>
            </p:nvSpPr>
            <p:spPr>
              <a:xfrm>
                <a:off x="4401668" y="3407000"/>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p:nvSpPr>
            <p:spPr>
              <a:xfrm>
                <a:off x="4904812" y="2552415"/>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楕円 44"/>
              <p:cNvSpPr/>
              <p:nvPr/>
            </p:nvSpPr>
            <p:spPr>
              <a:xfrm>
                <a:off x="5119965" y="3230199"/>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p:nvSpPr>
            <p:spPr>
              <a:xfrm>
                <a:off x="5705474" y="2654920"/>
                <a:ext cx="215153" cy="186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0" name="グループ化 69"/>
            <p:cNvGrpSpPr/>
            <p:nvPr/>
          </p:nvGrpSpPr>
          <p:grpSpPr>
            <a:xfrm>
              <a:off x="7790757" y="3919178"/>
              <a:ext cx="4101353" cy="1800148"/>
              <a:chOff x="2215403" y="1998436"/>
              <a:chExt cx="4101353" cy="1800149"/>
            </a:xfrm>
          </p:grpSpPr>
          <p:sp>
            <p:nvSpPr>
              <p:cNvPr id="71" name="楕円 70"/>
              <p:cNvSpPr/>
              <p:nvPr/>
            </p:nvSpPr>
            <p:spPr>
              <a:xfrm>
                <a:off x="2215403" y="1998436"/>
                <a:ext cx="4101353" cy="180014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p:cNvSpPr/>
              <p:nvPr/>
            </p:nvSpPr>
            <p:spPr>
              <a:xfrm>
                <a:off x="2971801" y="3348983"/>
                <a:ext cx="215153" cy="186321"/>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楕円 72"/>
              <p:cNvSpPr/>
              <p:nvPr/>
            </p:nvSpPr>
            <p:spPr>
              <a:xfrm>
                <a:off x="3978067" y="3230199"/>
                <a:ext cx="215153" cy="186321"/>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楕円 73"/>
              <p:cNvSpPr/>
              <p:nvPr/>
            </p:nvSpPr>
            <p:spPr>
              <a:xfrm>
                <a:off x="4036228" y="2577148"/>
                <a:ext cx="215153" cy="186321"/>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5705474" y="2654920"/>
                <a:ext cx="215153" cy="186321"/>
              </a:xfrm>
              <a:prstGeom prst="ellips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80" name="直線コネクタ 79"/>
            <p:cNvCxnSpPr>
              <a:stCxn id="12" idx="6"/>
              <a:endCxn id="73" idx="2"/>
            </p:cNvCxnSpPr>
            <p:nvPr/>
          </p:nvCxnSpPr>
          <p:spPr>
            <a:xfrm>
              <a:off x="7204610" y="4430276"/>
              <a:ext cx="2348812" cy="813828"/>
            </a:xfrm>
            <a:prstGeom prst="line">
              <a:avLst/>
            </a:prstGeom>
            <a:ln w="12700"/>
          </p:spPr>
          <p:style>
            <a:lnRef idx="1">
              <a:schemeClr val="accent1"/>
            </a:lnRef>
            <a:fillRef idx="0">
              <a:schemeClr val="accent1"/>
            </a:fillRef>
            <a:effectRef idx="0">
              <a:schemeClr val="accent1"/>
            </a:effectRef>
            <a:fontRef idx="minor">
              <a:schemeClr val="tx1"/>
            </a:fontRef>
          </p:style>
        </p:cxnSp>
      </p:grpSp>
      <p:cxnSp>
        <p:nvCxnSpPr>
          <p:cNvPr id="81" name="直線矢印コネクタ 80"/>
          <p:cNvCxnSpPr>
            <a:stCxn id="73" idx="6"/>
          </p:cNvCxnSpPr>
          <p:nvPr/>
        </p:nvCxnSpPr>
        <p:spPr>
          <a:xfrm flipV="1">
            <a:off x="9334320" y="5015588"/>
            <a:ext cx="2158742" cy="4776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97" name="右矢印 96"/>
          <p:cNvSpPr/>
          <p:nvPr/>
        </p:nvSpPr>
        <p:spPr>
          <a:xfrm>
            <a:off x="5187231" y="3792411"/>
            <a:ext cx="1498516" cy="7927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426717" y="5476186"/>
            <a:ext cx="4177751" cy="830997"/>
          </a:xfrm>
          <a:prstGeom prst="rect">
            <a:avLst/>
          </a:prstGeom>
          <a:noFill/>
        </p:spPr>
        <p:txBody>
          <a:bodyPr wrap="square" rtlCol="0">
            <a:spAutoFit/>
          </a:bodyPr>
          <a:lstStyle/>
          <a:p>
            <a:r>
              <a:rPr kumimoji="1" lang="ja-JP" altLang="en-US" sz="2400" dirty="0" smtClean="0">
                <a:latin typeface="ＭＳ Ｐゴシック" panose="020B0600070205080204" pitchFamily="50" charset="-128"/>
                <a:ea typeface="ＭＳ Ｐゴシック" panose="020B0600070205080204" pitchFamily="50" charset="-128"/>
              </a:rPr>
              <a:t>カウントダウンありスキップ視聴時のホットシステム内</a:t>
            </a:r>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76" name="テキスト ボックス 75"/>
          <p:cNvSpPr txBox="1"/>
          <p:nvPr/>
        </p:nvSpPr>
        <p:spPr>
          <a:xfrm>
            <a:off x="3904877" y="1736157"/>
            <a:ext cx="3957195" cy="584775"/>
          </a:xfrm>
          <a:prstGeom prst="rect">
            <a:avLst/>
          </a:prstGeom>
          <a:noFill/>
        </p:spPr>
        <p:txBody>
          <a:bodyPr wrap="square" rtlCol="0">
            <a:spAutoFit/>
          </a:bodyPr>
          <a:lstStyle/>
          <a:p>
            <a:r>
              <a:rPr kumimoji="1" lang="ja-JP" altLang="en-US" sz="3200" dirty="0" smtClean="0">
                <a:latin typeface="ＭＳ Ｐゴシック" panose="020B0600070205080204" pitchFamily="50" charset="-128"/>
                <a:ea typeface="ＭＳ Ｐゴシック" panose="020B0600070205080204" pitchFamily="50" charset="-128"/>
              </a:rPr>
              <a:t>視聴者の反応の</a:t>
            </a:r>
            <a:r>
              <a:rPr lang="ja-JP" altLang="en-US" sz="3200" dirty="0">
                <a:latin typeface="ＭＳ Ｐゴシック" panose="020B0600070205080204" pitchFamily="50" charset="-128"/>
                <a:ea typeface="ＭＳ Ｐゴシック" panose="020B0600070205080204" pitchFamily="50" charset="-128"/>
              </a:rPr>
              <a:t>変化</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22" name="テキスト ボックス 21"/>
          <p:cNvSpPr txBox="1"/>
          <p:nvPr/>
        </p:nvSpPr>
        <p:spPr>
          <a:xfrm>
            <a:off x="7547995" y="5476186"/>
            <a:ext cx="3619902" cy="830997"/>
          </a:xfrm>
          <a:prstGeom prst="rect">
            <a:avLst/>
          </a:prstGeom>
          <a:noFill/>
        </p:spPr>
        <p:txBody>
          <a:bodyPr wrap="none" rtlCol="0">
            <a:spAutoFit/>
          </a:bodyPr>
          <a:lstStyle/>
          <a:p>
            <a:r>
              <a:rPr kumimoji="1" lang="ja-JP" altLang="en-US" sz="2400" dirty="0" smtClean="0">
                <a:latin typeface="ＭＳ Ｐゴシック" panose="020B0600070205080204" pitchFamily="50" charset="-128"/>
                <a:ea typeface="ＭＳ Ｐゴシック" panose="020B0600070205080204" pitchFamily="50" charset="-128"/>
              </a:rPr>
              <a:t>カウントダウンなしスキップ</a:t>
            </a:r>
            <a:endParaRPr kumimoji="1" lang="en-US" altLang="ja-JP" sz="2400" dirty="0" smtClean="0">
              <a:latin typeface="ＭＳ Ｐゴシック" panose="020B0600070205080204" pitchFamily="50" charset="-128"/>
              <a:ea typeface="ＭＳ Ｐゴシック" panose="020B0600070205080204" pitchFamily="50" charset="-128"/>
            </a:endParaRPr>
          </a:p>
          <a:p>
            <a:r>
              <a:rPr lang="ja-JP" altLang="en-US" sz="2400" dirty="0" smtClean="0">
                <a:latin typeface="ＭＳ Ｐゴシック" panose="020B0600070205080204" pitchFamily="50" charset="-128"/>
                <a:ea typeface="ＭＳ Ｐゴシック" panose="020B0600070205080204" pitchFamily="50" charset="-128"/>
              </a:rPr>
              <a:t>視聴時のホットシステム内</a:t>
            </a:r>
            <a:endParaRPr kumimoji="1" lang="ja-JP" altLang="en-US" sz="2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16283374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xmlns="" id="{A8F04E35-DBAD-4862-8628-F7DFDF4E4DEC}"/>
              </a:ext>
            </a:extLst>
          </p:cNvPr>
          <p:cNvSpPr>
            <a:spLocks noGrp="1"/>
          </p:cNvSpPr>
          <p:nvPr>
            <p:ph type="title"/>
          </p:nvPr>
        </p:nvSpPr>
        <p:spPr>
          <a:solidFill>
            <a:schemeClr val="accent5">
              <a:lumMod val="50000"/>
            </a:schemeClr>
          </a:solidFill>
        </p:spPr>
        <p:txBody>
          <a:bodyPr/>
          <a:lstStyle/>
          <a:p>
            <a:r>
              <a:rPr kumimoji="1" lang="ja-JP" altLang="en-US" sz="3600" b="1" dirty="0">
                <a:solidFill>
                  <a:schemeClr val="bg1"/>
                </a:solidFill>
                <a:latin typeface="ＭＳ Ｐゴシック" panose="020B0600070205080204" pitchFamily="50" charset="-128"/>
                <a:ea typeface="ＭＳ Ｐゴシック" panose="020B0600070205080204" pitchFamily="50" charset="-128"/>
              </a:rPr>
              <a:t>仮説１導出</a:t>
            </a:r>
            <a:r>
              <a:rPr kumimoji="1" lang="ja-JP" altLang="en-US" sz="3200" b="1" dirty="0">
                <a:solidFill>
                  <a:schemeClr val="bg1"/>
                </a:solidFill>
                <a:latin typeface="ＭＳ Ｐゴシック" panose="020B0600070205080204" pitchFamily="50" charset="-128"/>
                <a:ea typeface="ＭＳ Ｐゴシック" panose="020B0600070205080204" pitchFamily="50" charset="-128"/>
              </a:rPr>
              <a:t>　</a:t>
            </a:r>
            <a:r>
              <a:rPr kumimoji="1" lang="ja-JP" altLang="en-US" b="1" dirty="0">
                <a:solidFill>
                  <a:schemeClr val="bg1"/>
                </a:solidFill>
                <a:latin typeface="ＭＳ Ｐゴシック" panose="020B0600070205080204" pitchFamily="50" charset="-128"/>
                <a:ea typeface="ＭＳ Ｐゴシック" panose="020B0600070205080204" pitchFamily="50" charset="-128"/>
              </a:rPr>
              <a:t>動画広告に当てはめると</a:t>
            </a:r>
          </a:p>
        </p:txBody>
      </p:sp>
      <p:sp>
        <p:nvSpPr>
          <p:cNvPr id="5" name="フッター プレースホルダー 4">
            <a:extLst>
              <a:ext uri="{FF2B5EF4-FFF2-40B4-BE49-F238E27FC236}">
                <a16:creationId xmlns:a16="http://schemas.microsoft.com/office/drawing/2014/main" xmlns="" id="{F76F0A7A-C85A-4E6A-8E41-2BEED54D5E5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xmlns="" id="{30023EDD-4C3D-4A95-B63B-D72533C25CA8}"/>
              </a:ext>
            </a:extLst>
          </p:cNvPr>
          <p:cNvSpPr>
            <a:spLocks noGrp="1"/>
          </p:cNvSpPr>
          <p:nvPr>
            <p:ph type="sldNum" sz="quarter" idx="12"/>
          </p:nvPr>
        </p:nvSpPr>
        <p:spPr/>
        <p:txBody>
          <a:bodyPr/>
          <a:lstStyle/>
          <a:p>
            <a:fld id="{AF0ADFDF-7494-462A-BE98-A21DE53568CE}" type="slidenum">
              <a:rPr kumimoji="1" lang="ja-JP" altLang="en-US" sz="2000" smtClean="0"/>
              <a:t>27</a:t>
            </a:fld>
            <a:endParaRPr kumimoji="1" lang="ja-JP" altLang="en-US" dirty="0"/>
          </a:p>
        </p:txBody>
      </p:sp>
      <p:sp>
        <p:nvSpPr>
          <p:cNvPr id="3" name="吹き出し: 円形 2">
            <a:extLst>
              <a:ext uri="{FF2B5EF4-FFF2-40B4-BE49-F238E27FC236}">
                <a16:creationId xmlns:a16="http://schemas.microsoft.com/office/drawing/2014/main" xmlns="" id="{B642A9CA-0274-4C94-9BA6-99C54953657F}"/>
              </a:ext>
            </a:extLst>
          </p:cNvPr>
          <p:cNvSpPr/>
          <p:nvPr/>
        </p:nvSpPr>
        <p:spPr>
          <a:xfrm>
            <a:off x="6461036" y="1982337"/>
            <a:ext cx="5103694" cy="2893325"/>
          </a:xfrm>
          <a:prstGeom prst="wedgeEllipseCallout">
            <a:avLst>
              <a:gd name="adj1" fmla="val -63619"/>
              <a:gd name="adj2" fmla="val 34670"/>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latin typeface="ＭＳ Ｐゴシック" panose="020B0600070205080204" pitchFamily="50" charset="-128"/>
                <a:ea typeface="ＭＳ Ｐゴシック" panose="020B0600070205080204" pitchFamily="50" charset="-128"/>
              </a:rPr>
              <a:t>この図のようにホットシステムを薄めれば良い</a:t>
            </a:r>
          </a:p>
        </p:txBody>
      </p:sp>
      <p:pic>
        <p:nvPicPr>
          <p:cNvPr id="2" name="図 1"/>
          <p:cNvPicPr>
            <a:picLocks noChangeAspect="1"/>
          </p:cNvPicPr>
          <p:nvPr/>
        </p:nvPicPr>
        <p:blipFill>
          <a:blip r:embed="rId2"/>
          <a:stretch>
            <a:fillRect/>
          </a:stretch>
        </p:blipFill>
        <p:spPr>
          <a:xfrm>
            <a:off x="1067479" y="2724379"/>
            <a:ext cx="4413887" cy="3603048"/>
          </a:xfrm>
          <a:prstGeom prst="rect">
            <a:avLst/>
          </a:prstGeom>
        </p:spPr>
      </p:pic>
      <p:pic>
        <p:nvPicPr>
          <p:cNvPr id="4" name="図 3"/>
          <p:cNvPicPr>
            <a:picLocks noChangeAspect="1"/>
          </p:cNvPicPr>
          <p:nvPr/>
        </p:nvPicPr>
        <p:blipFill>
          <a:blip r:embed="rId3"/>
          <a:stretch>
            <a:fillRect/>
          </a:stretch>
        </p:blipFill>
        <p:spPr>
          <a:xfrm>
            <a:off x="3540773" y="5601839"/>
            <a:ext cx="2211634" cy="254943"/>
          </a:xfrm>
          <a:prstGeom prst="rect">
            <a:avLst/>
          </a:prstGeom>
        </p:spPr>
      </p:pic>
      <p:sp>
        <p:nvSpPr>
          <p:cNvPr id="8" name="テキスト ボックス 7"/>
          <p:cNvSpPr txBox="1"/>
          <p:nvPr/>
        </p:nvSpPr>
        <p:spPr>
          <a:xfrm>
            <a:off x="5481366" y="5257799"/>
            <a:ext cx="6517178" cy="954107"/>
          </a:xfrm>
          <a:prstGeom prst="rect">
            <a:avLst/>
          </a:prstGeom>
          <a:noFill/>
        </p:spPr>
        <p:txBody>
          <a:bodyPr wrap="square" rtlCol="0">
            <a:spAutoFit/>
          </a:bodyPr>
          <a:lstStyle/>
          <a:p>
            <a:r>
              <a:rPr kumimoji="1" lang="ja-JP" altLang="en-US" sz="2800" dirty="0" smtClean="0">
                <a:latin typeface="ＭＳ Ｐゴシック" panose="020B0600070205080204" pitchFamily="50" charset="-128"/>
                <a:ea typeface="ＭＳ Ｐゴシック" panose="020B0600070205080204" pitchFamily="50" charset="-128"/>
              </a:rPr>
              <a:t>⇒カウントダウンの表示がされる動画広告は視聴者に不快感を与えているのでは？</a:t>
            </a:r>
            <a:endParaRPr kumimoji="1" lang="ja-JP" altLang="en-US" sz="2800" dirty="0">
              <a:latin typeface="ＭＳ Ｐゴシック" panose="020B0600070205080204" pitchFamily="50" charset="-128"/>
              <a:ea typeface="ＭＳ Ｐゴシック" panose="020B0600070205080204" pitchFamily="50" charset="-128"/>
            </a:endParaRPr>
          </a:p>
        </p:txBody>
      </p:sp>
      <p:sp>
        <p:nvSpPr>
          <p:cNvPr id="9" name="テキスト ボックス 8"/>
          <p:cNvSpPr txBox="1"/>
          <p:nvPr/>
        </p:nvSpPr>
        <p:spPr>
          <a:xfrm>
            <a:off x="838200" y="1821160"/>
            <a:ext cx="5703324" cy="830997"/>
          </a:xfrm>
          <a:prstGeom prst="rect">
            <a:avLst/>
          </a:prstGeom>
          <a:noFill/>
        </p:spPr>
        <p:txBody>
          <a:bodyPr wrap="square" rtlCol="0">
            <a:spAutoFit/>
          </a:bodyPr>
          <a:lstStyle/>
          <a:p>
            <a:pPr algn="ctr"/>
            <a:r>
              <a:rPr kumimoji="1" lang="ja-JP" altLang="en-US" sz="2400" dirty="0" smtClean="0">
                <a:latin typeface="ＭＳ Ｐゴシック" panose="020B0600070205080204" pitchFamily="50" charset="-128"/>
                <a:ea typeface="ＭＳ Ｐゴシック" panose="020B0600070205080204" pitchFamily="50" charset="-128"/>
              </a:rPr>
              <a:t>カウントダウンなしスキップ視聴時の</a:t>
            </a:r>
            <a:endParaRPr kumimoji="1" lang="en-US" altLang="ja-JP" sz="2400" dirty="0" smtClean="0">
              <a:latin typeface="ＭＳ Ｐゴシック" panose="020B0600070205080204" pitchFamily="50" charset="-128"/>
              <a:ea typeface="ＭＳ Ｐゴシック" panose="020B0600070205080204" pitchFamily="50" charset="-128"/>
            </a:endParaRPr>
          </a:p>
          <a:p>
            <a:pPr algn="ctr"/>
            <a:r>
              <a:rPr kumimoji="1" lang="ja-JP" altLang="en-US" sz="2400" dirty="0" smtClean="0">
                <a:latin typeface="ＭＳ Ｐゴシック" panose="020B0600070205080204" pitchFamily="50" charset="-128"/>
                <a:ea typeface="ＭＳ Ｐゴシック" panose="020B0600070205080204" pitchFamily="50" charset="-128"/>
              </a:rPr>
              <a:t>ホットシステム内では感情（苛立ち）が弱い</a:t>
            </a:r>
            <a:endParaRPr kumimoji="1" lang="ja-JP" altLang="en-US" sz="2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3768574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DA35645-D382-4979-8BB5-6845939E3D39}"/>
              </a:ext>
            </a:extLst>
          </p:cNvPr>
          <p:cNvSpPr>
            <a:spLocks noGrp="1"/>
          </p:cNvSpPr>
          <p:nvPr>
            <p:ph type="title"/>
          </p:nvPr>
        </p:nvSpPr>
        <p:spPr>
          <a:solidFill>
            <a:schemeClr val="accent5">
              <a:lumMod val="50000"/>
            </a:schemeClr>
          </a:solidFill>
        </p:spPr>
        <p:txBody>
          <a:bodyPr>
            <a:normAutofit/>
          </a:bodyPr>
          <a:lstStyle/>
          <a:p>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仮説</a:t>
            </a:r>
            <a:r>
              <a:rPr lang="ja-JP" altLang="en-US" b="1" dirty="0">
                <a:solidFill>
                  <a:schemeClr val="bg1"/>
                </a:solidFill>
                <a:latin typeface="ＭＳ Ｐゴシック" panose="020B0600070205080204" pitchFamily="50" charset="-128"/>
                <a:ea typeface="ＭＳ Ｐゴシック" panose="020B0600070205080204" pitchFamily="50" charset="-128"/>
              </a:rPr>
              <a:t>１</a:t>
            </a:r>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導出</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graphicFrame>
        <p:nvGraphicFramePr>
          <p:cNvPr id="8" name="コンテンツ プレースホルダー 7">
            <a:extLst>
              <a:ext uri="{FF2B5EF4-FFF2-40B4-BE49-F238E27FC236}">
                <a16:creationId xmlns:a16="http://schemas.microsoft.com/office/drawing/2014/main" xmlns="" id="{0FAC6B51-E048-4424-A6EC-E1D48B558D36}"/>
              </a:ext>
            </a:extLst>
          </p:cNvPr>
          <p:cNvGraphicFramePr>
            <a:graphicFrameLocks noGrp="1"/>
          </p:cNvGraphicFramePr>
          <p:nvPr>
            <p:ph idx="1"/>
            <p:extLst>
              <p:ext uri="{D42A27DB-BD31-4B8C-83A1-F6EECF244321}">
                <p14:modId xmlns:p14="http://schemas.microsoft.com/office/powerpoint/2010/main" val="2260245253"/>
              </p:ext>
            </p:extLst>
          </p:nvPr>
        </p:nvGraphicFramePr>
        <p:xfrm>
          <a:off x="838200" y="1847850"/>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フッター プレースホルダー 3">
            <a:extLst>
              <a:ext uri="{FF2B5EF4-FFF2-40B4-BE49-F238E27FC236}">
                <a16:creationId xmlns:a16="http://schemas.microsoft.com/office/drawing/2014/main" xmlns="" id="{F37D3159-F16B-4CF6-AE6D-902D6DE9AC9F}"/>
              </a:ext>
            </a:extLst>
          </p:cNvPr>
          <p:cNvSpPr>
            <a:spLocks noGrp="1"/>
          </p:cNvSpPr>
          <p:nvPr>
            <p:ph type="ftr" sz="quarter" idx="11"/>
          </p:nvPr>
        </p:nvSpPr>
        <p:spPr/>
        <p:txBody>
          <a:bodyPr/>
          <a:lstStyle/>
          <a:p>
            <a:endParaRPr kumimoji="1" lang="ja-JP" altLang="en-US" dirty="0"/>
          </a:p>
        </p:txBody>
      </p:sp>
      <p:sp>
        <p:nvSpPr>
          <p:cNvPr id="5" name="スライド番号プレースホルダー 4">
            <a:extLst>
              <a:ext uri="{FF2B5EF4-FFF2-40B4-BE49-F238E27FC236}">
                <a16:creationId xmlns:a16="http://schemas.microsoft.com/office/drawing/2014/main" xmlns="" id="{155E2577-A357-436D-97D6-E4A6EF37A6E6}"/>
              </a:ext>
            </a:extLst>
          </p:cNvPr>
          <p:cNvSpPr>
            <a:spLocks noGrp="1"/>
          </p:cNvSpPr>
          <p:nvPr>
            <p:ph type="sldNum" sz="quarter" idx="12"/>
          </p:nvPr>
        </p:nvSpPr>
        <p:spPr/>
        <p:txBody>
          <a:bodyPr/>
          <a:lstStyle/>
          <a:p>
            <a:fld id="{AF0ADFDF-7494-462A-BE98-A21DE53568CE}" type="slidenum">
              <a:rPr kumimoji="1" lang="ja-JP" altLang="en-US" sz="2000" smtClean="0"/>
              <a:t>28</a:t>
            </a:fld>
            <a:endParaRPr kumimoji="1" lang="ja-JP" altLang="en-US" dirty="0"/>
          </a:p>
        </p:txBody>
      </p:sp>
    </p:spTree>
    <p:extLst>
      <p:ext uri="{BB962C8B-B14F-4D97-AF65-F5344CB8AC3E}">
        <p14:creationId xmlns:p14="http://schemas.microsoft.com/office/powerpoint/2010/main" val="778573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35681"/>
            <a:ext cx="10515600" cy="1325563"/>
          </a:xfrm>
          <a:solidFill>
            <a:schemeClr val="accent5">
              <a:lumMod val="50000"/>
            </a:schemeClr>
          </a:solidFill>
        </p:spPr>
        <p:txBody>
          <a:bodyPr/>
          <a:lstStyle/>
          <a:p>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仮説</a:t>
            </a:r>
            <a:r>
              <a:rPr lang="ja-JP" altLang="en-US" b="1" dirty="0">
                <a:solidFill>
                  <a:schemeClr val="bg1"/>
                </a:solidFill>
                <a:latin typeface="ＭＳ Ｐゴシック" panose="020B0600070205080204" pitchFamily="50" charset="-128"/>
                <a:ea typeface="ＭＳ Ｐゴシック" panose="020B0600070205080204" pitchFamily="50" charset="-128"/>
              </a:rPr>
              <a:t>１</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838200" y="1785648"/>
            <a:ext cx="10515600" cy="4110185"/>
          </a:xfrm>
        </p:spPr>
        <p:txBody>
          <a:bodyPr>
            <a:normAutofit fontScale="85000" lnSpcReduction="10000"/>
          </a:bodyPr>
          <a:lstStyle/>
          <a:p>
            <a:pPr marL="0" indent="0" algn="ctr">
              <a:buNone/>
            </a:pPr>
            <a:endParaRPr lang="en-US" altLang="ja-JP" sz="4800" dirty="0">
              <a:latin typeface="ＭＳ Ｐゴシック" panose="020B0600070205080204" pitchFamily="50" charset="-128"/>
              <a:ea typeface="ＭＳ Ｐゴシック" panose="020B0600070205080204" pitchFamily="50" charset="-128"/>
            </a:endParaRPr>
          </a:p>
          <a:p>
            <a:pPr marL="0" indent="0" algn="ctr">
              <a:buNone/>
            </a:pPr>
            <a:r>
              <a:rPr kumimoji="1" lang="en-US" altLang="ja-JP" sz="4600" b="1" dirty="0">
                <a:latin typeface="ＭＳ Ｐゴシック" panose="020B0600070205080204" pitchFamily="50" charset="-128"/>
                <a:ea typeface="ＭＳ Ｐゴシック" panose="020B0600070205080204" pitchFamily="50" charset="-128"/>
              </a:rPr>
              <a:t>1.1</a:t>
            </a:r>
            <a:r>
              <a:rPr kumimoji="1" lang="ja-JP" altLang="en-US" sz="4600" b="1" dirty="0">
                <a:latin typeface="ＭＳ Ｐゴシック" panose="020B0600070205080204" pitchFamily="50" charset="-128"/>
                <a:ea typeface="ＭＳ Ｐゴシック" panose="020B0600070205080204" pitchFamily="50" charset="-128"/>
              </a:rPr>
              <a:t>　カウントダウン秒数表示がない広告のほうが</a:t>
            </a:r>
            <a:endParaRPr kumimoji="1" lang="en-US" altLang="ja-JP" sz="4600" b="1" dirty="0">
              <a:latin typeface="ＭＳ Ｐゴシック" panose="020B0600070205080204" pitchFamily="50" charset="-128"/>
              <a:ea typeface="ＭＳ Ｐゴシック" panose="020B0600070205080204" pitchFamily="50" charset="-128"/>
            </a:endParaRPr>
          </a:p>
          <a:p>
            <a:pPr marL="0" indent="0" algn="ctr">
              <a:buNone/>
            </a:pPr>
            <a:r>
              <a:rPr kumimoji="1" lang="ja-JP" altLang="en-US" sz="4600" b="1" dirty="0">
                <a:latin typeface="ＭＳ Ｐゴシック" panose="020B0600070205080204" pitchFamily="50" charset="-128"/>
                <a:ea typeface="ＭＳ Ｐゴシック" panose="020B0600070205080204" pitchFamily="50" charset="-128"/>
              </a:rPr>
              <a:t>ある広告よりも露出時間</a:t>
            </a:r>
            <a:r>
              <a:rPr lang="ja-JP" altLang="en-US" sz="4600" b="1" dirty="0">
                <a:latin typeface="ＭＳ Ｐゴシック" panose="020B0600070205080204" pitchFamily="50" charset="-128"/>
                <a:ea typeface="ＭＳ Ｐゴシック" panose="020B0600070205080204" pitchFamily="50" charset="-128"/>
              </a:rPr>
              <a:t>が長くなる</a:t>
            </a:r>
            <a:endParaRPr lang="en-US" altLang="ja-JP" sz="4600" b="1" dirty="0">
              <a:latin typeface="ＭＳ Ｐゴシック" panose="020B0600070205080204" pitchFamily="50" charset="-128"/>
              <a:ea typeface="ＭＳ Ｐゴシック" panose="020B0600070205080204" pitchFamily="50" charset="-128"/>
            </a:endParaRPr>
          </a:p>
          <a:p>
            <a:pPr marL="0" indent="0" algn="ctr">
              <a:buNone/>
            </a:pPr>
            <a:endParaRPr lang="en-US" altLang="ja-JP" sz="4600" b="1" dirty="0">
              <a:latin typeface="ＭＳ Ｐゴシック" panose="020B0600070205080204" pitchFamily="50" charset="-128"/>
              <a:ea typeface="ＭＳ Ｐゴシック" panose="020B0600070205080204" pitchFamily="50" charset="-128"/>
            </a:endParaRPr>
          </a:p>
          <a:p>
            <a:pPr marL="0" indent="0" algn="ctr">
              <a:buNone/>
            </a:pPr>
            <a:r>
              <a:rPr kumimoji="1" lang="en-US" altLang="ja-JP" sz="4600" b="1" dirty="0">
                <a:latin typeface="ＭＳ Ｐゴシック" panose="020B0600070205080204" pitchFamily="50" charset="-128"/>
                <a:ea typeface="ＭＳ Ｐゴシック" panose="020B0600070205080204" pitchFamily="50" charset="-128"/>
              </a:rPr>
              <a:t>1.2</a:t>
            </a:r>
            <a:r>
              <a:rPr kumimoji="1" lang="ja-JP" altLang="en-US" sz="4600" b="1" dirty="0">
                <a:latin typeface="ＭＳ Ｐゴシック" panose="020B0600070205080204" pitchFamily="50" charset="-128"/>
                <a:ea typeface="ＭＳ Ｐゴシック" panose="020B0600070205080204" pitchFamily="50" charset="-128"/>
              </a:rPr>
              <a:t>　カウントダウン秒数表示がない広告のほうが</a:t>
            </a:r>
            <a:endParaRPr kumimoji="1" lang="en-US" altLang="ja-JP" sz="4600" b="1" dirty="0">
              <a:latin typeface="ＭＳ Ｐゴシック" panose="020B0600070205080204" pitchFamily="50" charset="-128"/>
              <a:ea typeface="ＭＳ Ｐゴシック" panose="020B0600070205080204" pitchFamily="50" charset="-128"/>
            </a:endParaRPr>
          </a:p>
          <a:p>
            <a:pPr marL="0" indent="0" algn="ctr">
              <a:buNone/>
            </a:pPr>
            <a:r>
              <a:rPr kumimoji="1" lang="ja-JP" altLang="en-US" sz="4600" b="1" dirty="0">
                <a:latin typeface="ＭＳ Ｐゴシック" panose="020B0600070205080204" pitchFamily="50" charset="-128"/>
                <a:ea typeface="ＭＳ Ｐゴシック" panose="020B0600070205080204" pitchFamily="50" charset="-128"/>
              </a:rPr>
              <a:t>ある広告よりも視聴者に視認されやすい</a:t>
            </a:r>
          </a:p>
        </p:txBody>
      </p:sp>
      <p:sp>
        <p:nvSpPr>
          <p:cNvPr id="4" name="フッター プレースホルダー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スライド番号プレースホルダー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0ADFDF-7494-462A-BE98-A21DE53568CE}" type="slidenum">
              <a:rPr kumimoji="1" lang="ja-JP" altLang="en-US" sz="20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0233491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normAutofit/>
          </a:bodyPr>
          <a:lstStyle/>
          <a:p>
            <a:r>
              <a:rPr lang="ja-JP" altLang="en-US" b="1" dirty="0" smtClean="0">
                <a:solidFill>
                  <a:schemeClr val="bg1"/>
                </a:solidFill>
                <a:latin typeface="ＭＳ Ｐゴシック" panose="020B0600070205080204" pitchFamily="50" charset="-128"/>
                <a:ea typeface="ＭＳ Ｐゴシック" panose="020B0600070205080204" pitchFamily="50" charset="-128"/>
              </a:rPr>
              <a:t>はじめに</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F0ADFDF-7494-462A-BE98-A21DE53568CE}" type="slidenum">
              <a:rPr lang="ja-JP" altLang="en-US" sz="2000" smtClean="0"/>
              <a:pPr/>
              <a:t>3</a:t>
            </a:fld>
            <a:endParaRPr lang="ja-JP" altLang="en-US" sz="2000" dirty="0"/>
          </a:p>
        </p:txBody>
      </p:sp>
      <p:pic>
        <p:nvPicPr>
          <p:cNvPr id="6" name="グラフィックス 20" descr="スマート フォン">
            <a:extLst>
              <a:ext uri="{FF2B5EF4-FFF2-40B4-BE49-F238E27FC236}">
                <a16:creationId xmlns:a16="http://schemas.microsoft.com/office/drawing/2014/main" xmlns="" id="{B327F786-D778-4CA0-BDB4-DC038A8F0C86}"/>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rot="16200000">
            <a:off x="3664399" y="1690688"/>
            <a:ext cx="4863202" cy="4863202"/>
          </a:xfrm>
          <a:prstGeom prst="rect">
            <a:avLst/>
          </a:prstGeom>
        </p:spPr>
      </p:pic>
      <p:sp>
        <p:nvSpPr>
          <p:cNvPr id="11" name="テキスト ボックス 10"/>
          <p:cNvSpPr txBox="1"/>
          <p:nvPr/>
        </p:nvSpPr>
        <p:spPr>
          <a:xfrm>
            <a:off x="1434870" y="2552545"/>
            <a:ext cx="1737360" cy="707886"/>
          </a:xfrm>
          <a:prstGeom prst="rect">
            <a:avLst/>
          </a:prstGeom>
          <a:noFill/>
        </p:spPr>
        <p:txBody>
          <a:bodyPr wrap="square" rtlCol="0">
            <a:spAutoFit/>
          </a:bodyPr>
          <a:lstStyle/>
          <a:p>
            <a:r>
              <a:rPr lang="en-US" altLang="ja-JP" sz="4000" dirty="0" smtClean="0">
                <a:latin typeface="ＭＳ Ｐゴシック" panose="020B0600070205080204" pitchFamily="50" charset="-128"/>
                <a:ea typeface="ＭＳ Ｐゴシック" panose="020B0600070205080204" pitchFamily="50" charset="-128"/>
              </a:rPr>
              <a:t>Twitter</a:t>
            </a:r>
            <a:endParaRPr kumimoji="1" lang="ja-JP" altLang="en-US" sz="4000" dirty="0">
              <a:latin typeface="ＭＳ Ｐゴシック" panose="020B0600070205080204" pitchFamily="50" charset="-128"/>
              <a:ea typeface="ＭＳ Ｐゴシック" panose="020B0600070205080204" pitchFamily="50" charset="-128"/>
            </a:endParaRPr>
          </a:p>
        </p:txBody>
      </p:sp>
      <p:sp>
        <p:nvSpPr>
          <p:cNvPr id="12" name="テキスト ボックス 11"/>
          <p:cNvSpPr txBox="1"/>
          <p:nvPr/>
        </p:nvSpPr>
        <p:spPr>
          <a:xfrm>
            <a:off x="838199" y="3909472"/>
            <a:ext cx="2129245" cy="707886"/>
          </a:xfrm>
          <a:prstGeom prst="rect">
            <a:avLst/>
          </a:prstGeom>
          <a:noFill/>
        </p:spPr>
        <p:txBody>
          <a:bodyPr wrap="square" rtlCol="0">
            <a:spAutoFit/>
          </a:bodyPr>
          <a:lstStyle/>
          <a:p>
            <a:r>
              <a:rPr kumimoji="1" lang="en-US" altLang="ja-JP" sz="4000" dirty="0" smtClean="0">
                <a:latin typeface="ＭＳ Ｐゴシック" panose="020B0600070205080204" pitchFamily="50" charset="-128"/>
                <a:ea typeface="ＭＳ Ｐゴシック" panose="020B0600070205080204" pitchFamily="50" charset="-128"/>
              </a:rPr>
              <a:t>YouTube</a:t>
            </a:r>
            <a:endParaRPr kumimoji="1" lang="ja-JP" altLang="en-US" sz="4000" dirty="0">
              <a:latin typeface="ＭＳ Ｐゴシック" panose="020B0600070205080204" pitchFamily="50" charset="-128"/>
              <a:ea typeface="ＭＳ Ｐゴシック" panose="020B0600070205080204" pitchFamily="50" charset="-128"/>
            </a:endParaRPr>
          </a:p>
        </p:txBody>
      </p:sp>
      <p:sp>
        <p:nvSpPr>
          <p:cNvPr id="13" name="テキスト ボックス 12"/>
          <p:cNvSpPr txBox="1"/>
          <p:nvPr/>
        </p:nvSpPr>
        <p:spPr>
          <a:xfrm>
            <a:off x="9224555" y="3516583"/>
            <a:ext cx="2523309" cy="707886"/>
          </a:xfrm>
          <a:prstGeom prst="rect">
            <a:avLst/>
          </a:prstGeom>
          <a:noFill/>
        </p:spPr>
        <p:txBody>
          <a:bodyPr wrap="square" rtlCol="0">
            <a:spAutoFit/>
          </a:bodyPr>
          <a:lstStyle/>
          <a:p>
            <a:r>
              <a:rPr kumimoji="1" lang="en-US" altLang="ja-JP" sz="4000" dirty="0" smtClean="0">
                <a:latin typeface="ＭＳ Ｐゴシック" panose="020B0600070205080204" pitchFamily="50" charset="-128"/>
                <a:ea typeface="ＭＳ Ｐゴシック" panose="020B0600070205080204" pitchFamily="50" charset="-128"/>
              </a:rPr>
              <a:t>Instagram</a:t>
            </a:r>
            <a:endParaRPr kumimoji="1" lang="ja-JP" altLang="en-US" sz="4000" dirty="0">
              <a:latin typeface="ＭＳ Ｐゴシック" panose="020B0600070205080204" pitchFamily="50" charset="-128"/>
              <a:ea typeface="ＭＳ Ｐゴシック" panose="020B0600070205080204" pitchFamily="50" charset="-128"/>
            </a:endParaRPr>
          </a:p>
        </p:txBody>
      </p:sp>
      <p:sp>
        <p:nvSpPr>
          <p:cNvPr id="14" name="テキスト ボックス 13"/>
          <p:cNvSpPr txBox="1"/>
          <p:nvPr/>
        </p:nvSpPr>
        <p:spPr>
          <a:xfrm>
            <a:off x="8610600" y="2277291"/>
            <a:ext cx="1632858" cy="707886"/>
          </a:xfrm>
          <a:prstGeom prst="rect">
            <a:avLst/>
          </a:prstGeom>
          <a:noFill/>
        </p:spPr>
        <p:txBody>
          <a:bodyPr wrap="square" rtlCol="0">
            <a:spAutoFit/>
          </a:bodyPr>
          <a:lstStyle/>
          <a:p>
            <a:r>
              <a:rPr kumimoji="1" lang="en-US" altLang="ja-JP" sz="4000" dirty="0" smtClean="0">
                <a:latin typeface="ＭＳ Ｐゴシック" panose="020B0600070205080204" pitchFamily="50" charset="-128"/>
                <a:ea typeface="ＭＳ Ｐゴシック" panose="020B0600070205080204" pitchFamily="50" charset="-128"/>
              </a:rPr>
              <a:t>LINE</a:t>
            </a:r>
            <a:endParaRPr kumimoji="1" lang="ja-JP" altLang="en-US" sz="4000" dirty="0">
              <a:latin typeface="ＭＳ Ｐゴシック" panose="020B0600070205080204" pitchFamily="50" charset="-128"/>
              <a:ea typeface="ＭＳ Ｐゴシック" panose="020B0600070205080204" pitchFamily="50" charset="-128"/>
            </a:endParaRPr>
          </a:p>
        </p:txBody>
      </p:sp>
      <p:sp>
        <p:nvSpPr>
          <p:cNvPr id="15" name="テキスト ボックス 14"/>
          <p:cNvSpPr txBox="1"/>
          <p:nvPr/>
        </p:nvSpPr>
        <p:spPr>
          <a:xfrm>
            <a:off x="1434870" y="5266400"/>
            <a:ext cx="2603730" cy="707886"/>
          </a:xfrm>
          <a:prstGeom prst="rect">
            <a:avLst/>
          </a:prstGeom>
          <a:noFill/>
        </p:spPr>
        <p:txBody>
          <a:bodyPr wrap="square" rtlCol="0">
            <a:spAutoFit/>
          </a:bodyPr>
          <a:lstStyle/>
          <a:p>
            <a:r>
              <a:rPr kumimoji="1" lang="en-US" altLang="ja-JP" sz="4000" dirty="0" smtClean="0">
                <a:latin typeface="ＭＳ Ｐゴシック" panose="020B0600070205080204" pitchFamily="50" charset="-128"/>
                <a:ea typeface="ＭＳ Ｐゴシック" panose="020B0600070205080204" pitchFamily="50" charset="-128"/>
              </a:rPr>
              <a:t>Facebook</a:t>
            </a:r>
            <a:endParaRPr kumimoji="1" lang="ja-JP" altLang="en-US" sz="4000" dirty="0">
              <a:latin typeface="ＭＳ Ｐゴシック" panose="020B0600070205080204" pitchFamily="50" charset="-128"/>
              <a:ea typeface="ＭＳ Ｐゴシック" panose="020B0600070205080204" pitchFamily="50" charset="-128"/>
            </a:endParaRPr>
          </a:p>
        </p:txBody>
      </p:sp>
      <p:sp>
        <p:nvSpPr>
          <p:cNvPr id="16" name="テキスト ボックス 15"/>
          <p:cNvSpPr txBox="1"/>
          <p:nvPr/>
        </p:nvSpPr>
        <p:spPr>
          <a:xfrm>
            <a:off x="8610600" y="4936466"/>
            <a:ext cx="3004457" cy="707886"/>
          </a:xfrm>
          <a:prstGeom prst="rect">
            <a:avLst/>
          </a:prstGeom>
          <a:noFill/>
        </p:spPr>
        <p:txBody>
          <a:bodyPr wrap="square" rtlCol="0">
            <a:spAutoFit/>
          </a:bodyPr>
          <a:lstStyle/>
          <a:p>
            <a:r>
              <a:rPr lang="ja-JP" altLang="en-US" sz="4000" dirty="0" smtClean="0">
                <a:latin typeface="ＭＳ Ｐゴシック" panose="020B0600070205080204" pitchFamily="50" charset="-128"/>
                <a:ea typeface="ＭＳ Ｐゴシック" panose="020B0600070205080204" pitchFamily="50" charset="-128"/>
              </a:rPr>
              <a:t>ニコニコ動画</a:t>
            </a:r>
            <a:endParaRPr kumimoji="1" lang="ja-JP" altLang="en-US" sz="40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5582840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D941E41-9A72-40F3-954E-45A5E2855927}"/>
              </a:ext>
            </a:extLst>
          </p:cNvPr>
          <p:cNvSpPr>
            <a:spLocks noGrp="1"/>
          </p:cNvSpPr>
          <p:nvPr>
            <p:ph type="title"/>
          </p:nvPr>
        </p:nvSpPr>
        <p:spPr>
          <a:solidFill>
            <a:schemeClr val="accent5">
              <a:lumMod val="50000"/>
            </a:schemeClr>
          </a:solidFill>
        </p:spPr>
        <p:txBody>
          <a:bodyPr/>
          <a:lstStyle/>
          <a:p>
            <a:r>
              <a:rPr lang="ja-JP" altLang="en-US" b="1" dirty="0" smtClean="0">
                <a:solidFill>
                  <a:schemeClr val="bg1"/>
                </a:solidFill>
                <a:latin typeface="ＭＳ Ｐゴシック" panose="020B0600070205080204" pitchFamily="50" charset="-128"/>
                <a:ea typeface="ＭＳ Ｐゴシック" panose="020B0600070205080204" pitchFamily="50" charset="-128"/>
              </a:rPr>
              <a:t>仮説１　調査</a:t>
            </a:r>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概要</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3681243770"/>
              </p:ext>
            </p:extLst>
          </p:nvPr>
        </p:nvGraphicFramePr>
        <p:xfrm>
          <a:off x="1915551" y="1841429"/>
          <a:ext cx="8066649" cy="4364180"/>
        </p:xfrm>
        <a:graphic>
          <a:graphicData uri="http://schemas.openxmlformats.org/drawingml/2006/table">
            <a:tbl>
              <a:tblPr firstRow="1" bandRow="1">
                <a:tableStyleId>{5940675A-B579-460E-94D1-54222C63F5DA}</a:tableStyleId>
              </a:tblPr>
              <a:tblGrid>
                <a:gridCol w="2213903">
                  <a:extLst>
                    <a:ext uri="{9D8B030D-6E8A-4147-A177-3AD203B41FA5}">
                      <a16:colId xmlns:a16="http://schemas.microsoft.com/office/drawing/2014/main" xmlns="" val="4256343212"/>
                    </a:ext>
                  </a:extLst>
                </a:gridCol>
                <a:gridCol w="5852746">
                  <a:extLst>
                    <a:ext uri="{9D8B030D-6E8A-4147-A177-3AD203B41FA5}">
                      <a16:colId xmlns:a16="http://schemas.microsoft.com/office/drawing/2014/main" xmlns="" val="1005242871"/>
                    </a:ext>
                  </a:extLst>
                </a:gridCol>
              </a:tblGrid>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調査目的</a:t>
                      </a:r>
                    </a:p>
                  </a:txBody>
                  <a:tcPr anchor="ctr"/>
                </a:tc>
                <a:tc>
                  <a:txBody>
                    <a:bodyPr/>
                    <a:lstStyle/>
                    <a:p>
                      <a:r>
                        <a:rPr kumimoji="1" lang="ja-JP" altLang="en-US" sz="2400" dirty="0">
                          <a:latin typeface="ＭＳ Ｐゴシック" panose="020B0600070205080204" pitchFamily="50" charset="-128"/>
                          <a:ea typeface="ＭＳ Ｐゴシック" panose="020B0600070205080204" pitchFamily="50" charset="-128"/>
                        </a:rPr>
                        <a:t>動画広告視聴におけるスキップの有無</a:t>
                      </a:r>
                    </a:p>
                  </a:txBody>
                  <a:tcPr anchor="ctr"/>
                </a:tc>
                <a:extLst>
                  <a:ext uri="{0D108BD9-81ED-4DB2-BD59-A6C34878D82A}">
                    <a16:rowId xmlns:a16="http://schemas.microsoft.com/office/drawing/2014/main" xmlns="" val="1283960855"/>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調査対象</a:t>
                      </a:r>
                    </a:p>
                  </a:txBody>
                  <a:tcPr anchor="ctr"/>
                </a:tc>
                <a:tc>
                  <a:txBody>
                    <a:bodyPr/>
                    <a:lstStyle/>
                    <a:p>
                      <a:r>
                        <a:rPr kumimoji="1" lang="en-US" altLang="ja-JP" sz="2400" dirty="0">
                          <a:latin typeface="ＭＳ Ｐゴシック" panose="020B0600070205080204" pitchFamily="50" charset="-128"/>
                          <a:ea typeface="ＭＳ Ｐゴシック" panose="020B0600070205080204" pitchFamily="50" charset="-128"/>
                        </a:rPr>
                        <a:t>10</a:t>
                      </a:r>
                      <a:r>
                        <a:rPr kumimoji="1" lang="ja-JP" altLang="en-US" sz="2400" dirty="0">
                          <a:latin typeface="ＭＳ Ｐゴシック" panose="020B0600070205080204" pitchFamily="50" charset="-128"/>
                          <a:ea typeface="ＭＳ Ｐゴシック" panose="020B0600070205080204" pitchFamily="50" charset="-128"/>
                        </a:rPr>
                        <a:t>～</a:t>
                      </a:r>
                      <a:r>
                        <a:rPr kumimoji="1" lang="en-US" altLang="ja-JP" sz="2400" dirty="0">
                          <a:latin typeface="ＭＳ Ｐゴシック" panose="020B0600070205080204" pitchFamily="50" charset="-128"/>
                          <a:ea typeface="ＭＳ Ｐゴシック" panose="020B0600070205080204" pitchFamily="50" charset="-128"/>
                        </a:rPr>
                        <a:t>50</a:t>
                      </a:r>
                      <a:r>
                        <a:rPr kumimoji="1" lang="ja-JP" altLang="en-US" sz="2400" dirty="0">
                          <a:latin typeface="ＭＳ Ｐゴシック" panose="020B0600070205080204" pitchFamily="50" charset="-128"/>
                          <a:ea typeface="ＭＳ Ｐゴシック" panose="020B0600070205080204" pitchFamily="50" charset="-128"/>
                        </a:rPr>
                        <a:t>代男女</a:t>
                      </a:r>
                    </a:p>
                  </a:txBody>
                  <a:tcPr anchor="ctr"/>
                </a:tc>
                <a:extLst>
                  <a:ext uri="{0D108BD9-81ED-4DB2-BD59-A6C34878D82A}">
                    <a16:rowId xmlns:a16="http://schemas.microsoft.com/office/drawing/2014/main" xmlns="" val="1117773317"/>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調査期間</a:t>
                      </a:r>
                    </a:p>
                  </a:txBody>
                  <a:tcPr anchor="ctr"/>
                </a:tc>
                <a:tc>
                  <a:txBody>
                    <a:bodyPr/>
                    <a:lstStyle/>
                    <a:p>
                      <a:r>
                        <a:rPr kumimoji="1" lang="en-US" altLang="ja-JP" sz="2400" dirty="0" smtClean="0">
                          <a:latin typeface="ＭＳ Ｐゴシック" panose="020B0600070205080204" pitchFamily="50" charset="-128"/>
                          <a:ea typeface="ＭＳ Ｐゴシック" panose="020B0600070205080204" pitchFamily="50" charset="-128"/>
                        </a:rPr>
                        <a:t>2017</a:t>
                      </a:r>
                      <a:r>
                        <a:rPr kumimoji="1" lang="ja-JP" altLang="en-US" sz="2400" dirty="0" smtClean="0">
                          <a:latin typeface="ＭＳ Ｐゴシック" panose="020B0600070205080204" pitchFamily="50" charset="-128"/>
                          <a:ea typeface="ＭＳ Ｐゴシック" panose="020B0600070205080204" pitchFamily="50" charset="-128"/>
                        </a:rPr>
                        <a:t>年</a:t>
                      </a:r>
                      <a:r>
                        <a:rPr kumimoji="1" lang="en-US" altLang="ja-JP" sz="2400" dirty="0" smtClean="0">
                          <a:latin typeface="ＭＳ Ｐゴシック" panose="020B0600070205080204" pitchFamily="50" charset="-128"/>
                          <a:ea typeface="ＭＳ Ｐゴシック" panose="020B0600070205080204" pitchFamily="50" charset="-128"/>
                        </a:rPr>
                        <a:t>12</a:t>
                      </a:r>
                      <a:r>
                        <a:rPr kumimoji="1" lang="ja-JP" altLang="en-US" sz="2400" dirty="0" smtClean="0">
                          <a:latin typeface="ＭＳ Ｐゴシック" panose="020B0600070205080204" pitchFamily="50" charset="-128"/>
                          <a:ea typeface="ＭＳ Ｐゴシック" panose="020B0600070205080204" pitchFamily="50" charset="-128"/>
                        </a:rPr>
                        <a:t>月</a:t>
                      </a:r>
                      <a:r>
                        <a:rPr kumimoji="1" lang="en-US" altLang="ja-JP" sz="2400" dirty="0" smtClean="0">
                          <a:latin typeface="ＭＳ Ｐゴシック" panose="020B0600070205080204" pitchFamily="50" charset="-128"/>
                          <a:ea typeface="ＭＳ Ｐゴシック" panose="020B0600070205080204" pitchFamily="50" charset="-128"/>
                        </a:rPr>
                        <a:t>10</a:t>
                      </a:r>
                      <a:r>
                        <a:rPr kumimoji="1" lang="ja-JP" altLang="en-US" sz="2400" dirty="0" smtClean="0">
                          <a:latin typeface="ＭＳ Ｐゴシック" panose="020B0600070205080204" pitchFamily="50" charset="-128"/>
                          <a:ea typeface="ＭＳ Ｐゴシック" panose="020B0600070205080204" pitchFamily="50" charset="-128"/>
                        </a:rPr>
                        <a:t>日</a:t>
                      </a:r>
                      <a:r>
                        <a:rPr kumimoji="1" lang="ja-JP" altLang="en-US" sz="2400" dirty="0">
                          <a:latin typeface="ＭＳ Ｐゴシック" panose="020B0600070205080204" pitchFamily="50" charset="-128"/>
                          <a:ea typeface="ＭＳ Ｐゴシック" panose="020B0600070205080204" pitchFamily="50" charset="-128"/>
                        </a:rPr>
                        <a:t>～</a:t>
                      </a:r>
                      <a:r>
                        <a:rPr kumimoji="1" lang="en-US" altLang="ja-JP" sz="2400" dirty="0">
                          <a:latin typeface="ＭＳ Ｐゴシック" panose="020B0600070205080204" pitchFamily="50" charset="-128"/>
                          <a:ea typeface="ＭＳ Ｐゴシック" panose="020B0600070205080204" pitchFamily="50" charset="-128"/>
                        </a:rPr>
                        <a:t>12</a:t>
                      </a:r>
                      <a:r>
                        <a:rPr kumimoji="1" lang="ja-JP" altLang="en-US" sz="2400" dirty="0">
                          <a:latin typeface="ＭＳ Ｐゴシック" panose="020B0600070205080204" pitchFamily="50" charset="-128"/>
                          <a:ea typeface="ＭＳ Ｐゴシック" panose="020B0600070205080204" pitchFamily="50" charset="-128"/>
                        </a:rPr>
                        <a:t>日</a:t>
                      </a:r>
                    </a:p>
                  </a:txBody>
                  <a:tcPr anchor="ctr"/>
                </a:tc>
                <a:extLst>
                  <a:ext uri="{0D108BD9-81ED-4DB2-BD59-A6C34878D82A}">
                    <a16:rowId xmlns:a16="http://schemas.microsoft.com/office/drawing/2014/main" xmlns="" val="1641421850"/>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サンプルサイズ</a:t>
                      </a:r>
                    </a:p>
                  </a:txBody>
                  <a:tcPr anchor="ctr"/>
                </a:tc>
                <a:tc>
                  <a:txBody>
                    <a:bodyPr/>
                    <a:lstStyle/>
                    <a:p>
                      <a:r>
                        <a:rPr kumimoji="1" lang="ja-JP" altLang="en-US" sz="2400" dirty="0" smtClean="0">
                          <a:latin typeface="ＭＳ Ｐゴシック" panose="020B0600070205080204" pitchFamily="50" charset="-128"/>
                          <a:ea typeface="ＭＳ Ｐゴシック" panose="020B0600070205080204" pitchFamily="50" charset="-128"/>
                        </a:rPr>
                        <a:t>回答数</a:t>
                      </a:r>
                      <a:r>
                        <a:rPr kumimoji="1" lang="en-US" altLang="ja-JP" sz="2400" dirty="0" smtClean="0">
                          <a:latin typeface="ＭＳ Ｐゴシック" panose="020B0600070205080204" pitchFamily="50" charset="-128"/>
                          <a:ea typeface="ＭＳ Ｐゴシック" panose="020B0600070205080204" pitchFamily="50" charset="-128"/>
                        </a:rPr>
                        <a:t>40</a:t>
                      </a:r>
                      <a:r>
                        <a:rPr kumimoji="1" lang="ja-JP" altLang="en-US" sz="2400" dirty="0" smtClean="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有効</a:t>
                      </a:r>
                      <a:r>
                        <a:rPr kumimoji="1" lang="ja-JP" altLang="en-US" sz="2400" dirty="0" smtClean="0">
                          <a:latin typeface="ＭＳ Ｐゴシック" panose="020B0600070205080204" pitchFamily="50" charset="-128"/>
                          <a:ea typeface="ＭＳ Ｐゴシック" panose="020B0600070205080204" pitchFamily="50" charset="-128"/>
                        </a:rPr>
                        <a:t>回答数</a:t>
                      </a:r>
                      <a:r>
                        <a:rPr kumimoji="1" lang="en-US" altLang="ja-JP" sz="2400" dirty="0" smtClean="0">
                          <a:latin typeface="ＭＳ Ｐゴシック" panose="020B0600070205080204" pitchFamily="50" charset="-128"/>
                          <a:ea typeface="ＭＳ Ｐゴシック" panose="020B0600070205080204" pitchFamily="50" charset="-128"/>
                        </a:rPr>
                        <a:t>40</a:t>
                      </a:r>
                      <a:r>
                        <a:rPr kumimoji="1" lang="ja-JP" altLang="en-US" sz="2400" dirty="0" smtClean="0">
                          <a:latin typeface="ＭＳ Ｐゴシック" panose="020B0600070205080204" pitchFamily="50" charset="-128"/>
                          <a:ea typeface="ＭＳ Ｐゴシック" panose="020B0600070205080204" pitchFamily="50" charset="-128"/>
                        </a:rPr>
                        <a:t>）</a:t>
                      </a:r>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xmlns="" val="1393004662"/>
                  </a:ext>
                </a:extLst>
              </a:tr>
              <a:tr h="87283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分析手法</a:t>
                      </a:r>
                    </a:p>
                  </a:txBody>
                  <a:tcPr anchor="ctr"/>
                </a:tc>
                <a:tc>
                  <a:txBody>
                    <a:bodyPr/>
                    <a:lstStyle/>
                    <a:p>
                      <a:r>
                        <a:rPr kumimoji="1" lang="en-US" altLang="ja-JP" sz="2400" dirty="0" smtClean="0">
                          <a:latin typeface="ＭＳ Ｐゴシック" panose="020B0600070205080204" pitchFamily="50" charset="-128"/>
                          <a:ea typeface="ＭＳ Ｐゴシック" panose="020B0600070205080204" pitchFamily="50" charset="-128"/>
                        </a:rPr>
                        <a:t>t</a:t>
                      </a:r>
                      <a:r>
                        <a:rPr kumimoji="1" lang="ja-JP" altLang="en-US" sz="2400" dirty="0" smtClean="0">
                          <a:latin typeface="ＭＳ Ｐゴシック" panose="020B0600070205080204" pitchFamily="50" charset="-128"/>
                          <a:ea typeface="ＭＳ Ｐゴシック" panose="020B0600070205080204" pitchFamily="50" charset="-128"/>
                        </a:rPr>
                        <a:t>検定</a:t>
                      </a:r>
                      <a:endParaRPr kumimoji="1" lang="ja-JP" altLang="en-US" sz="2400" dirty="0">
                        <a:latin typeface="ＭＳ Ｐゴシック" panose="020B0600070205080204" pitchFamily="50" charset="-128"/>
                        <a:ea typeface="ＭＳ Ｐゴシック" panose="020B0600070205080204" pitchFamily="50" charset="-128"/>
                      </a:endParaRPr>
                    </a:p>
                  </a:txBody>
                  <a:tcPr anchor="ctr"/>
                </a:tc>
                <a:extLst>
                  <a:ext uri="{0D108BD9-81ED-4DB2-BD59-A6C34878D82A}">
                    <a16:rowId xmlns:a16="http://schemas.microsoft.com/office/drawing/2014/main" xmlns="" val="2169353697"/>
                  </a:ext>
                </a:extLst>
              </a:tr>
            </a:tbl>
          </a:graphicData>
        </a:graphic>
      </p:graphicFrame>
      <p:sp>
        <p:nvSpPr>
          <p:cNvPr id="4" name="フッター プレースホルダー 3">
            <a:extLst>
              <a:ext uri="{FF2B5EF4-FFF2-40B4-BE49-F238E27FC236}">
                <a16:creationId xmlns:a16="http://schemas.microsoft.com/office/drawing/2014/main" xmlns="" id="{3E2431AB-D35A-400C-8F59-96EB6ECDB3D1}"/>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スライド番号プレースホルダー 4">
            <a:extLst>
              <a:ext uri="{FF2B5EF4-FFF2-40B4-BE49-F238E27FC236}">
                <a16:creationId xmlns:a16="http://schemas.microsoft.com/office/drawing/2014/main" xmlns="" id="{B8A24EB7-63D4-4F72-8B59-9EE86D8D693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0ADFDF-7494-462A-BE98-A21DE53568CE}" type="slidenum">
              <a:rPr kumimoji="1" lang="ja-JP" altLang="en-US" sz="20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1773765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80263"/>
            <a:ext cx="10515600" cy="1325563"/>
          </a:xfrm>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仮説１　調査方法</a:t>
            </a:r>
          </a:p>
        </p:txBody>
      </p:sp>
      <p:sp>
        <p:nvSpPr>
          <p:cNvPr id="3" name="コンテンツ プレースホルダー 2"/>
          <p:cNvSpPr>
            <a:spLocks noGrp="1"/>
          </p:cNvSpPr>
          <p:nvPr>
            <p:ph idx="1"/>
          </p:nvPr>
        </p:nvSpPr>
        <p:spPr>
          <a:xfrm>
            <a:off x="838200" y="1805419"/>
            <a:ext cx="10515600" cy="4351338"/>
          </a:xfrm>
        </p:spPr>
        <p:txBody>
          <a:bodyPr>
            <a:normAutofit/>
          </a:bodyPr>
          <a:lstStyle/>
          <a:p>
            <a:pPr marL="0" indent="0">
              <a:buNone/>
            </a:pPr>
            <a:r>
              <a:rPr lang="ja-JP" altLang="en-US" sz="2400" dirty="0" smtClean="0">
                <a:latin typeface="ＭＳ Ｐゴシック" panose="020B0600070205080204" pitchFamily="50" charset="-128"/>
                <a:ea typeface="ＭＳ Ｐゴシック" panose="020B0600070205080204" pitchFamily="50" charset="-128"/>
              </a:rPr>
              <a:t>・</a:t>
            </a:r>
            <a:r>
              <a:rPr lang="ja-JP" altLang="en-US" sz="2400" dirty="0">
                <a:latin typeface="ＭＳ Ｐゴシック" panose="020B0600070205080204" pitchFamily="50" charset="-128"/>
                <a:ea typeface="ＭＳ Ｐゴシック" panose="020B0600070205080204" pitchFamily="50" charset="-128"/>
              </a:rPr>
              <a:t>２</a:t>
            </a:r>
            <a:r>
              <a:rPr lang="ja-JP" altLang="en-US" sz="2400" dirty="0" smtClean="0">
                <a:latin typeface="ＭＳ Ｐゴシック" panose="020B0600070205080204" pitchFamily="50" charset="-128"/>
                <a:ea typeface="ＭＳ Ｐゴシック" panose="020B0600070205080204" pitchFamily="50" charset="-128"/>
              </a:rPr>
              <a:t>種類</a:t>
            </a:r>
            <a:r>
              <a:rPr lang="ja-JP" altLang="en-US" sz="2400" dirty="0">
                <a:latin typeface="ＭＳ Ｐゴシック" panose="020B0600070205080204" pitchFamily="50" charset="-128"/>
                <a:ea typeface="ＭＳ Ｐゴシック" panose="020B0600070205080204" pitchFamily="50" charset="-128"/>
              </a:rPr>
              <a:t>の動画（カウントダウン有・無）を</a:t>
            </a:r>
            <a:r>
              <a:rPr lang="ja-JP" altLang="en-US" sz="2400" dirty="0" smtClean="0">
                <a:latin typeface="ＭＳ Ｐゴシック" panose="020B0600070205080204" pitchFamily="50" charset="-128"/>
                <a:ea typeface="ＭＳ Ｐゴシック" panose="020B0600070205080204" pitchFamily="50" charset="-128"/>
              </a:rPr>
              <a:t>それぞれ</a:t>
            </a:r>
            <a:r>
              <a:rPr lang="ja-JP" altLang="en-US" sz="2400" dirty="0">
                <a:latin typeface="ＭＳ Ｐゴシック" panose="020B0600070205080204" pitchFamily="50" charset="-128"/>
                <a:ea typeface="ＭＳ Ｐゴシック" panose="020B0600070205080204" pitchFamily="50" charset="-128"/>
              </a:rPr>
              <a:t>２</a:t>
            </a:r>
            <a:r>
              <a:rPr lang="ja-JP" altLang="en-US" sz="2400" dirty="0" smtClean="0">
                <a:latin typeface="ＭＳ Ｐゴシック" panose="020B0600070205080204" pitchFamily="50" charset="-128"/>
                <a:ea typeface="ＭＳ Ｐゴシック" panose="020B0600070205080204" pitchFamily="50" charset="-128"/>
              </a:rPr>
              <a:t>グループ</a:t>
            </a:r>
            <a:r>
              <a:rPr lang="ja-JP" altLang="en-US" sz="2400" dirty="0">
                <a:latin typeface="ＭＳ Ｐゴシック" panose="020B0600070205080204" pitchFamily="50" charset="-128"/>
                <a:ea typeface="ＭＳ Ｐゴシック" panose="020B0600070205080204" pitchFamily="50" charset="-128"/>
              </a:rPr>
              <a:t>に提示</a:t>
            </a:r>
            <a:r>
              <a:rPr lang="ja-JP" altLang="en-US" sz="2400" dirty="0" smtClean="0">
                <a:latin typeface="ＭＳ Ｐゴシック" panose="020B0600070205080204" pitchFamily="50" charset="-128"/>
                <a:ea typeface="ＭＳ Ｐゴシック" panose="020B0600070205080204" pitchFamily="50" charset="-128"/>
              </a:rPr>
              <a:t>。</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a:t>
            </a:r>
            <a:r>
              <a:rPr lang="ja-JP" altLang="en-US" sz="2400" dirty="0" smtClean="0">
                <a:latin typeface="ＭＳ Ｐゴシック" panose="020B0600070205080204" pitchFamily="50" charset="-128"/>
                <a:ea typeface="ＭＳ Ｐゴシック" panose="020B0600070205080204" pitchFamily="50" charset="-128"/>
              </a:rPr>
              <a:t>プレロールの</a:t>
            </a:r>
            <a:r>
              <a:rPr lang="en-US" altLang="ja-JP" sz="2400" dirty="0" smtClean="0">
                <a:latin typeface="ＭＳ Ｐゴシック" panose="020B0600070205080204" pitchFamily="50" charset="-128"/>
                <a:ea typeface="ＭＳ Ｐゴシック" panose="020B0600070205080204" pitchFamily="50" charset="-128"/>
              </a:rPr>
              <a:t>True View</a:t>
            </a:r>
            <a:r>
              <a:rPr lang="ja-JP" altLang="en-US" sz="2400" dirty="0" smtClean="0">
                <a:latin typeface="ＭＳ Ｐゴシック" panose="020B0600070205080204" pitchFamily="50" charset="-128"/>
                <a:ea typeface="ＭＳ Ｐゴシック" panose="020B0600070205080204" pitchFamily="50" charset="-128"/>
              </a:rPr>
              <a:t>広告</a:t>
            </a:r>
            <a:r>
              <a:rPr lang="ja-JP" altLang="en-US" sz="2400" dirty="0">
                <a:latin typeface="ＭＳ Ｐゴシック" panose="020B0600070205080204" pitchFamily="50" charset="-128"/>
                <a:ea typeface="ＭＳ Ｐゴシック" panose="020B0600070205080204" pitchFamily="50" charset="-128"/>
              </a:rPr>
              <a:t>のスキッパブル</a:t>
            </a:r>
            <a:r>
              <a:rPr lang="ja-JP" altLang="en-US" sz="2400" dirty="0" smtClean="0">
                <a:latin typeface="ＭＳ Ｐゴシック" panose="020B0600070205080204" pitchFamily="50" charset="-128"/>
                <a:ea typeface="ＭＳ Ｐゴシック" panose="020B0600070205080204" pitchFamily="50" charset="-128"/>
              </a:rPr>
              <a:t>広告（</a:t>
            </a:r>
            <a:r>
              <a:rPr lang="en-US" altLang="ja-JP" sz="2400" dirty="0" smtClean="0">
                <a:latin typeface="ＭＳ Ｐゴシック" panose="020B0600070205080204" pitchFamily="50" charset="-128"/>
                <a:ea typeface="ＭＳ Ｐゴシック" panose="020B0600070205080204" pitchFamily="50" charset="-128"/>
              </a:rPr>
              <a:t>15</a:t>
            </a:r>
            <a:r>
              <a:rPr lang="ja-JP" altLang="en-US" sz="2400" dirty="0" smtClean="0">
                <a:latin typeface="ＭＳ Ｐゴシック" panose="020B0600070205080204" pitchFamily="50" charset="-128"/>
                <a:ea typeface="ＭＳ Ｐゴシック" panose="020B0600070205080204" pitchFamily="50" charset="-128"/>
              </a:rPr>
              <a:t>秒間）を作成。</a:t>
            </a:r>
            <a:endParaRPr lang="en-US" altLang="ja-JP" sz="2400" dirty="0" smtClean="0">
              <a:latin typeface="ＭＳ Ｐゴシック" panose="020B0600070205080204" pitchFamily="50" charset="-128"/>
              <a:ea typeface="ＭＳ Ｐゴシック" panose="020B0600070205080204" pitchFamily="50" charset="-128"/>
            </a:endParaRPr>
          </a:p>
          <a:p>
            <a:pPr marL="0" indent="0">
              <a:buNone/>
            </a:pPr>
            <a:r>
              <a:rPr lang="ja-JP" altLang="en-US" sz="2400" dirty="0" smtClean="0">
                <a:latin typeface="ＭＳ Ｐゴシック" panose="020B0600070205080204" pitchFamily="50" charset="-128"/>
                <a:ea typeface="ＭＳ Ｐゴシック" panose="020B0600070205080204" pitchFamily="50" charset="-128"/>
              </a:rPr>
              <a:t>・広告</a:t>
            </a:r>
            <a:r>
              <a:rPr lang="ja-JP" altLang="en-US" sz="2400" dirty="0">
                <a:latin typeface="ＭＳ Ｐゴシック" panose="020B0600070205080204" pitchFamily="50" charset="-128"/>
                <a:ea typeface="ＭＳ Ｐゴシック" panose="020B0600070205080204" pitchFamily="50" charset="-128"/>
              </a:rPr>
              <a:t>表示後、本編動画</a:t>
            </a:r>
            <a:r>
              <a:rPr lang="ja-JP" altLang="en-US" sz="2400" dirty="0" smtClean="0">
                <a:latin typeface="ＭＳ Ｐゴシック" panose="020B0600070205080204" pitchFamily="50" charset="-128"/>
                <a:ea typeface="ＭＳ Ｐゴシック" panose="020B0600070205080204" pitchFamily="50" charset="-128"/>
              </a:rPr>
              <a:t>が</a:t>
            </a:r>
            <a:r>
              <a:rPr lang="ja-JP" altLang="en-US" sz="2400" dirty="0">
                <a:latin typeface="ＭＳ Ｐゴシック" panose="020B0600070205080204" pitchFamily="50" charset="-128"/>
                <a:ea typeface="ＭＳ Ｐゴシック" panose="020B0600070205080204" pitchFamily="50" charset="-128"/>
              </a:rPr>
              <a:t>表示</a:t>
            </a:r>
            <a:r>
              <a:rPr lang="ja-JP" altLang="en-US" sz="2400" dirty="0" smtClean="0">
                <a:latin typeface="ＭＳ Ｐゴシック" panose="020B0600070205080204" pitchFamily="50" charset="-128"/>
                <a:ea typeface="ＭＳ Ｐゴシック" panose="020B0600070205080204" pitchFamily="50" charset="-128"/>
              </a:rPr>
              <a:t>される</a:t>
            </a:r>
            <a:r>
              <a:rPr lang="ja-JP" altLang="en-US" sz="2400" dirty="0">
                <a:latin typeface="ＭＳ Ｐゴシック" panose="020B0600070205080204" pitchFamily="50" charset="-128"/>
                <a:ea typeface="ＭＳ Ｐゴシック" panose="020B0600070205080204" pitchFamily="50" charset="-128"/>
              </a:rPr>
              <a:t>動画</a:t>
            </a:r>
            <a:r>
              <a:rPr lang="ja-JP" altLang="en-US" sz="2400" dirty="0" smtClean="0">
                <a:latin typeface="ＭＳ Ｐゴシック" panose="020B0600070205080204" pitchFamily="50" charset="-128"/>
                <a:ea typeface="ＭＳ Ｐゴシック" panose="020B0600070205080204" pitchFamily="50" charset="-128"/>
              </a:rPr>
              <a:t>を作成。</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smtClean="0">
                <a:latin typeface="ＭＳ Ｐゴシック" panose="020B0600070205080204" pitchFamily="50" charset="-128"/>
                <a:ea typeface="ＭＳ Ｐゴシック" panose="020B0600070205080204" pitchFamily="50" charset="-128"/>
              </a:rPr>
              <a:t>・一方の動画にはスキップ</a:t>
            </a:r>
            <a:r>
              <a:rPr lang="ja-JP" altLang="en-US" sz="2400" dirty="0">
                <a:latin typeface="ＭＳ Ｐゴシック" panose="020B0600070205080204" pitchFamily="50" charset="-128"/>
                <a:ea typeface="ＭＳ Ｐゴシック" panose="020B0600070205080204" pitchFamily="50" charset="-128"/>
              </a:rPr>
              <a:t>できるまでのカウントダウン表示があり</a:t>
            </a:r>
            <a:r>
              <a:rPr lang="ja-JP" altLang="en-US" sz="2400" dirty="0" smtClean="0">
                <a:latin typeface="ＭＳ Ｐゴシック" panose="020B0600070205080204" pitchFamily="50" charset="-128"/>
                <a:ea typeface="ＭＳ Ｐゴシック" panose="020B0600070205080204" pitchFamily="50" charset="-128"/>
              </a:rPr>
              <a:t>、もう一方</a:t>
            </a:r>
            <a:r>
              <a:rPr lang="ja-JP" altLang="en-US" sz="2400" dirty="0">
                <a:latin typeface="ＭＳ Ｐゴシック" panose="020B0600070205080204" pitchFamily="50" charset="-128"/>
                <a:ea typeface="ＭＳ Ｐゴシック" panose="020B0600070205080204" pitchFamily="50" charset="-128"/>
              </a:rPr>
              <a:t>にはスキップ</a:t>
            </a:r>
            <a:r>
              <a:rPr lang="ja-JP" altLang="en-US" sz="2400" dirty="0" smtClean="0">
                <a:latin typeface="ＭＳ Ｐゴシック" panose="020B0600070205080204" pitchFamily="50" charset="-128"/>
                <a:ea typeface="ＭＳ Ｐゴシック" panose="020B0600070205080204" pitchFamily="50" charset="-128"/>
              </a:rPr>
              <a:t>できる５秒後</a:t>
            </a:r>
            <a:r>
              <a:rPr lang="ja-JP" altLang="en-US" sz="2400" dirty="0">
                <a:latin typeface="ＭＳ Ｐゴシック" panose="020B0600070205080204" pitchFamily="50" charset="-128"/>
                <a:ea typeface="ＭＳ Ｐゴシック" panose="020B0600070205080204" pitchFamily="50" charset="-128"/>
              </a:rPr>
              <a:t>にスキップボタン</a:t>
            </a:r>
            <a:r>
              <a:rPr lang="ja-JP" altLang="en-US" sz="2400" dirty="0" smtClean="0">
                <a:latin typeface="ＭＳ Ｐゴシック" panose="020B0600070205080204" pitchFamily="50" charset="-128"/>
                <a:ea typeface="ＭＳ Ｐゴシック" panose="020B0600070205080204" pitchFamily="50" charset="-128"/>
              </a:rPr>
              <a:t>が</a:t>
            </a:r>
            <a:r>
              <a:rPr lang="ja-JP" altLang="en-US" sz="2400" dirty="0">
                <a:latin typeface="ＭＳ Ｐゴシック" panose="020B0600070205080204" pitchFamily="50" charset="-128"/>
                <a:ea typeface="ＭＳ Ｐゴシック" panose="020B0600070205080204" pitchFamily="50" charset="-128"/>
              </a:rPr>
              <a:t>表示</a:t>
            </a:r>
            <a:r>
              <a:rPr lang="ja-JP" altLang="en-US" sz="2400" dirty="0" smtClean="0">
                <a:latin typeface="ＭＳ Ｐゴシック" panose="020B0600070205080204" pitchFamily="50" charset="-128"/>
                <a:ea typeface="ＭＳ Ｐゴシック" panose="020B0600070205080204" pitchFamily="50" charset="-128"/>
              </a:rPr>
              <a:t>される</a:t>
            </a:r>
            <a:r>
              <a:rPr lang="ja-JP" altLang="en-US" sz="2400" dirty="0">
                <a:latin typeface="ＭＳ Ｐゴシック" panose="020B0600070205080204" pitchFamily="50" charset="-128"/>
                <a:ea typeface="ＭＳ Ｐゴシック" panose="020B0600070205080204" pitchFamily="50" charset="-128"/>
              </a:rPr>
              <a:t>。</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・２グループとも、動画視聴後アンケートを</a:t>
            </a:r>
            <a:r>
              <a:rPr lang="ja-JP" altLang="en-US" sz="2400" dirty="0" smtClean="0">
                <a:latin typeface="ＭＳ Ｐゴシック" panose="020B0600070205080204" pitchFamily="50" charset="-128"/>
                <a:ea typeface="ＭＳ Ｐゴシック" panose="020B0600070205080204" pitchFamily="50" charset="-128"/>
              </a:rPr>
              <a:t>実施。（</a:t>
            </a:r>
            <a:r>
              <a:rPr lang="ja-JP" altLang="en-US" sz="2400" dirty="0">
                <a:latin typeface="ＭＳ Ｐゴシック" panose="020B0600070205080204" pitchFamily="50" charset="-128"/>
                <a:ea typeface="ＭＳ Ｐゴシック" panose="020B0600070205080204" pitchFamily="50" charset="-128"/>
              </a:rPr>
              <a:t>付属資料参照）</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・普段</a:t>
            </a:r>
            <a:r>
              <a:rPr lang="ja-JP" altLang="en-US" sz="2400" dirty="0" smtClean="0">
                <a:latin typeface="ＭＳ Ｐゴシック" panose="020B0600070205080204" pitchFamily="50" charset="-128"/>
                <a:ea typeface="ＭＳ Ｐゴシック" panose="020B0600070205080204" pitchFamily="50" charset="-128"/>
              </a:rPr>
              <a:t>のＹｏｕＴｕｂｅの</a:t>
            </a:r>
            <a:r>
              <a:rPr lang="ja-JP" altLang="en-US" sz="2400" dirty="0">
                <a:latin typeface="ＭＳ Ｐゴシック" panose="020B0600070205080204" pitchFamily="50" charset="-128"/>
                <a:ea typeface="ＭＳ Ｐゴシック" panose="020B0600070205080204" pitchFamily="50" charset="-128"/>
              </a:rPr>
              <a:t>利用を見たいため、被験者が</a:t>
            </a:r>
            <a:r>
              <a:rPr lang="en-US" altLang="ja-JP" sz="2400" dirty="0">
                <a:latin typeface="ＭＳ Ｐゴシック" panose="020B0600070205080204" pitchFamily="50" charset="-128"/>
                <a:ea typeface="ＭＳ Ｐゴシック" panose="020B0600070205080204" pitchFamily="50" charset="-128"/>
              </a:rPr>
              <a:t>YouTube</a:t>
            </a:r>
            <a:r>
              <a:rPr lang="ja-JP" altLang="en-US" sz="2400" dirty="0">
                <a:latin typeface="ＭＳ Ｐゴシック" panose="020B0600070205080204" pitchFamily="50" charset="-128"/>
                <a:ea typeface="ＭＳ Ｐゴシック" panose="020B0600070205080204" pitchFamily="50" charset="-128"/>
              </a:rPr>
              <a:t>を視聴したことのある場所で</a:t>
            </a:r>
            <a:r>
              <a:rPr lang="ja-JP" altLang="en-US" sz="2400" dirty="0" smtClean="0">
                <a:latin typeface="ＭＳ Ｐゴシック" panose="020B0600070205080204" pitchFamily="50" charset="-128"/>
                <a:ea typeface="ＭＳ Ｐゴシック" panose="020B0600070205080204" pitchFamily="50" charset="-128"/>
              </a:rPr>
              <a:t>検証。</a:t>
            </a:r>
            <a:endParaRPr lang="en-US" altLang="ja-JP" sz="2400" dirty="0">
              <a:latin typeface="ＭＳ Ｐゴシック" panose="020B0600070205080204" pitchFamily="50" charset="-128"/>
              <a:ea typeface="ＭＳ Ｐゴシック" panose="020B0600070205080204" pitchFamily="50" charset="-128"/>
            </a:endParaRPr>
          </a:p>
          <a:p>
            <a:pPr marL="0" indent="0">
              <a:buNone/>
            </a:pPr>
            <a:r>
              <a:rPr lang="ja-JP" altLang="en-US" sz="2400" dirty="0">
                <a:latin typeface="ＭＳ Ｐゴシック" panose="020B0600070205080204" pitchFamily="50" charset="-128"/>
                <a:ea typeface="ＭＳ Ｐゴシック" panose="020B0600070205080204" pitchFamily="50" charset="-128"/>
              </a:rPr>
              <a:t>・調査目的を伏せるため、動画視聴に関する実験とだけを被験者に</a:t>
            </a:r>
            <a:r>
              <a:rPr lang="ja-JP" altLang="en-US" sz="2400" dirty="0" smtClean="0">
                <a:latin typeface="ＭＳ Ｐゴシック" panose="020B0600070205080204" pitchFamily="50" charset="-128"/>
                <a:ea typeface="ＭＳ Ｐゴシック" panose="020B0600070205080204" pitchFamily="50" charset="-128"/>
              </a:rPr>
              <a:t>伝えている。</a:t>
            </a:r>
            <a:endParaRPr lang="en-US" altLang="ja-JP" sz="24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スライド番号プレースホルダー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0ADFDF-7494-462A-BE98-A21DE53568CE}" type="slidenum">
              <a:rPr kumimoji="1" lang="ja-JP" altLang="en-US" sz="20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1113784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4C760A9-3D28-4A1E-A5CC-F6EE0364B470}"/>
              </a:ext>
            </a:extLst>
          </p:cNvPr>
          <p:cNvSpPr>
            <a:spLocks noGrp="1"/>
          </p:cNvSpPr>
          <p:nvPr>
            <p:ph type="title"/>
          </p:nvPr>
        </p:nvSpPr>
        <p:spPr>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仮説１　調査方法</a:t>
            </a:r>
          </a:p>
        </p:txBody>
      </p:sp>
      <p:sp>
        <p:nvSpPr>
          <p:cNvPr id="3" name="コンテンツ プレースホルダー 2">
            <a:extLst>
              <a:ext uri="{FF2B5EF4-FFF2-40B4-BE49-F238E27FC236}">
                <a16:creationId xmlns:a16="http://schemas.microsoft.com/office/drawing/2014/main" xmlns="" id="{0624925D-284B-4A37-ABB5-ACCF3231B489}"/>
              </a:ext>
            </a:extLst>
          </p:cNvPr>
          <p:cNvSpPr>
            <a:spLocks noGrp="1"/>
          </p:cNvSpPr>
          <p:nvPr>
            <p:ph idx="1"/>
          </p:nvPr>
        </p:nvSpPr>
        <p:spPr/>
        <p:txBody>
          <a:bodyPr/>
          <a:lstStyle/>
          <a:p>
            <a:pPr marL="0" indent="0">
              <a:buNone/>
            </a:pPr>
            <a:endParaRPr lang="en-US" altLang="ja-JP" dirty="0"/>
          </a:p>
          <a:p>
            <a:pPr marL="0" indent="0">
              <a:buNone/>
            </a:pPr>
            <a:endParaRPr lang="en-US" altLang="ja-JP" dirty="0"/>
          </a:p>
          <a:p>
            <a:pPr marL="0" indent="0">
              <a:buNone/>
            </a:pPr>
            <a:endParaRPr kumimoji="1" lang="ja-JP" altLang="en-US" dirty="0"/>
          </a:p>
        </p:txBody>
      </p:sp>
      <p:sp>
        <p:nvSpPr>
          <p:cNvPr id="4" name="フッター プレースホルダー 3">
            <a:extLst>
              <a:ext uri="{FF2B5EF4-FFF2-40B4-BE49-F238E27FC236}">
                <a16:creationId xmlns:a16="http://schemas.microsoft.com/office/drawing/2014/main" xmlns="" id="{7A4FDBB4-C8E0-4E7D-83FC-3CE35EFFB3F6}"/>
              </a:ext>
            </a:extLst>
          </p:cNvPr>
          <p:cNvSpPr>
            <a:spLocks noGrp="1"/>
          </p:cNvSpPr>
          <p:nvPr>
            <p:ph type="ftr" sz="quarter" idx="11"/>
          </p:nvPr>
        </p:nvSpPr>
        <p:spPr/>
        <p:txBody>
          <a:bodyPr/>
          <a:lstStyle/>
          <a:p>
            <a:endParaRPr lang="ja-JP" altLang="en-US"/>
          </a:p>
        </p:txBody>
      </p:sp>
      <p:sp>
        <p:nvSpPr>
          <p:cNvPr id="5" name="スライド番号プレースホルダー 4">
            <a:extLst>
              <a:ext uri="{FF2B5EF4-FFF2-40B4-BE49-F238E27FC236}">
                <a16:creationId xmlns:a16="http://schemas.microsoft.com/office/drawing/2014/main" xmlns="" id="{7E0BBFB1-82BF-477B-9361-183E0660681C}"/>
              </a:ext>
            </a:extLst>
          </p:cNvPr>
          <p:cNvSpPr>
            <a:spLocks noGrp="1"/>
          </p:cNvSpPr>
          <p:nvPr>
            <p:ph type="sldNum" sz="quarter" idx="12"/>
          </p:nvPr>
        </p:nvSpPr>
        <p:spPr/>
        <p:txBody>
          <a:bodyPr/>
          <a:lstStyle/>
          <a:p>
            <a:fld id="{AF0ADFDF-7494-462A-BE98-A21DE53568CE}" type="slidenum">
              <a:rPr kumimoji="1" lang="ja-JP" altLang="en-US" sz="2000" smtClean="0"/>
              <a:t>32</a:t>
            </a:fld>
            <a:endParaRPr kumimoji="1" lang="ja-JP" altLang="en-US" dirty="0"/>
          </a:p>
        </p:txBody>
      </p:sp>
      <p:grpSp>
        <p:nvGrpSpPr>
          <p:cNvPr id="19" name="グループ化 18"/>
          <p:cNvGrpSpPr/>
          <p:nvPr/>
        </p:nvGrpSpPr>
        <p:grpSpPr>
          <a:xfrm>
            <a:off x="944205" y="1646238"/>
            <a:ext cx="3745125" cy="3343624"/>
            <a:chOff x="1875460" y="1390558"/>
            <a:chExt cx="3389266" cy="3389266"/>
          </a:xfrm>
        </p:grpSpPr>
        <p:pic>
          <p:nvPicPr>
            <p:cNvPr id="6" name="図 5" descr="Kostenlose Vektorgrafik: Mobil, Handy, Smartphone, Icon, Gui - Kostenloses Bild auf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875460" y="1390558"/>
              <a:ext cx="3389266" cy="3389266"/>
            </a:xfrm>
            <a:prstGeom prst="rect">
              <a:avLst/>
            </a:prstGeom>
          </p:spPr>
        </p:pic>
        <p:sp>
          <p:nvSpPr>
            <p:cNvPr id="8" name="テキスト ボックス 7"/>
            <p:cNvSpPr txBox="1"/>
            <p:nvPr/>
          </p:nvSpPr>
          <p:spPr>
            <a:xfrm>
              <a:off x="2388668" y="2629394"/>
              <a:ext cx="2453402" cy="967131"/>
            </a:xfrm>
            <a:prstGeom prst="rect">
              <a:avLst/>
            </a:prstGeom>
            <a:noFill/>
          </p:spPr>
          <p:txBody>
            <a:bodyPr wrap="none" rtlCol="0">
              <a:spAutoFit/>
            </a:bodyPr>
            <a:lstStyle/>
            <a:p>
              <a:pPr algn="ctr"/>
              <a:r>
                <a:rPr lang="ja-JP" altLang="en-US" sz="2800" b="1" dirty="0">
                  <a:latin typeface="ＭＳ Ｐゴシック" panose="020B0600070205080204" pitchFamily="50" charset="-128"/>
                  <a:ea typeface="ＭＳ Ｐゴシック" panose="020B0600070205080204" pitchFamily="50" charset="-128"/>
                </a:rPr>
                <a:t>カウントダウン</a:t>
              </a:r>
              <a:r>
                <a:rPr lang="ja-JP" altLang="en-US" sz="2800" b="1" dirty="0">
                  <a:solidFill>
                    <a:srgbClr val="FF0000"/>
                  </a:solidFill>
                  <a:latin typeface="ＭＳ Ｐゴシック" panose="020B0600070205080204" pitchFamily="50" charset="-128"/>
                  <a:ea typeface="ＭＳ Ｐゴシック" panose="020B0600070205080204" pitchFamily="50" charset="-128"/>
                </a:rPr>
                <a:t>付</a:t>
              </a:r>
              <a:endParaRPr lang="en-US" altLang="ja-JP" sz="2800" b="1" dirty="0">
                <a:solidFill>
                  <a:srgbClr val="FF0000"/>
                </a:solidFill>
                <a:latin typeface="ＭＳ Ｐゴシック" panose="020B0600070205080204" pitchFamily="50" charset="-128"/>
                <a:ea typeface="ＭＳ Ｐゴシック" panose="020B0600070205080204" pitchFamily="50" charset="-128"/>
              </a:endParaRPr>
            </a:p>
            <a:p>
              <a:pPr algn="ctr"/>
              <a:r>
                <a:rPr kumimoji="1" lang="ja-JP" altLang="en-US" sz="2800" b="1" dirty="0">
                  <a:latin typeface="ＭＳ Ｐゴシック" panose="020B0600070205080204" pitchFamily="50" charset="-128"/>
                  <a:ea typeface="ＭＳ Ｐゴシック" panose="020B0600070205080204" pitchFamily="50" charset="-128"/>
                </a:rPr>
                <a:t>スキップ</a:t>
              </a:r>
            </a:p>
          </p:txBody>
        </p:sp>
      </p:grpSp>
      <p:grpSp>
        <p:nvGrpSpPr>
          <p:cNvPr id="20" name="グループ化 19"/>
          <p:cNvGrpSpPr/>
          <p:nvPr/>
        </p:nvGrpSpPr>
        <p:grpSpPr>
          <a:xfrm>
            <a:off x="7522301" y="1655132"/>
            <a:ext cx="3737591" cy="3373582"/>
            <a:chOff x="6622472" y="1406283"/>
            <a:chExt cx="3373582" cy="3373582"/>
          </a:xfrm>
        </p:grpSpPr>
        <p:pic>
          <p:nvPicPr>
            <p:cNvPr id="7" name="図 6" descr="Kostenlose Vektorgrafik: Mobil, Handy, Smartphone, Icon, Gui - Kostenloses Bild auf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6622472" y="1406283"/>
              <a:ext cx="3373582" cy="3373582"/>
            </a:xfrm>
            <a:prstGeom prst="rect">
              <a:avLst/>
            </a:prstGeom>
          </p:spPr>
        </p:pic>
        <p:sp>
          <p:nvSpPr>
            <p:cNvPr id="9" name="テキスト ボックス 8"/>
            <p:cNvSpPr txBox="1"/>
            <p:nvPr/>
          </p:nvSpPr>
          <p:spPr>
            <a:xfrm>
              <a:off x="7125018" y="2616020"/>
              <a:ext cx="2436843" cy="954107"/>
            </a:xfrm>
            <a:prstGeom prst="rect">
              <a:avLst/>
            </a:prstGeom>
            <a:noFill/>
          </p:spPr>
          <p:txBody>
            <a:bodyPr wrap="none" rtlCol="0">
              <a:spAutoFit/>
            </a:bodyPr>
            <a:lstStyle/>
            <a:p>
              <a:pPr algn="ctr"/>
              <a:r>
                <a:rPr kumimoji="1" lang="ja-JP" altLang="en-US" sz="2800" b="1" dirty="0">
                  <a:latin typeface="ＭＳ Ｐゴシック" panose="020B0600070205080204" pitchFamily="50" charset="-128"/>
                  <a:ea typeface="ＭＳ Ｐゴシック" panose="020B0600070205080204" pitchFamily="50" charset="-128"/>
                </a:rPr>
                <a:t>カウントダウン</a:t>
              </a:r>
              <a:r>
                <a:rPr kumimoji="1" lang="ja-JP" altLang="en-US" sz="2800" b="1" dirty="0">
                  <a:solidFill>
                    <a:srgbClr val="FF0000"/>
                  </a:solidFill>
                  <a:latin typeface="ＭＳ Ｐゴシック" panose="020B0600070205080204" pitchFamily="50" charset="-128"/>
                  <a:ea typeface="ＭＳ Ｐゴシック" panose="020B0600070205080204" pitchFamily="50" charset="-128"/>
                </a:rPr>
                <a:t>無</a:t>
              </a:r>
              <a:endParaRPr kumimoji="1" lang="en-US" altLang="ja-JP" sz="2800" b="1" dirty="0">
                <a:solidFill>
                  <a:srgbClr val="FF0000"/>
                </a:solidFill>
                <a:latin typeface="ＭＳ Ｐゴシック" panose="020B0600070205080204" pitchFamily="50" charset="-128"/>
                <a:ea typeface="ＭＳ Ｐゴシック" panose="020B0600070205080204" pitchFamily="50" charset="-128"/>
              </a:endParaRPr>
            </a:p>
            <a:p>
              <a:pPr algn="ctr"/>
              <a:r>
                <a:rPr lang="ja-JP" altLang="en-US" sz="2800" b="1" dirty="0">
                  <a:latin typeface="ＭＳ Ｐゴシック" panose="020B0600070205080204" pitchFamily="50" charset="-128"/>
                  <a:ea typeface="ＭＳ Ｐゴシック" panose="020B0600070205080204" pitchFamily="50" charset="-128"/>
                </a:rPr>
                <a:t>スキップ</a:t>
              </a:r>
              <a:endParaRPr kumimoji="1" lang="ja-JP" altLang="en-US" sz="2800" b="1" dirty="0">
                <a:latin typeface="ＭＳ Ｐゴシック" panose="020B0600070205080204" pitchFamily="50" charset="-128"/>
                <a:ea typeface="ＭＳ Ｐゴシック" panose="020B0600070205080204" pitchFamily="50" charset="-128"/>
              </a:endParaRPr>
            </a:p>
          </p:txBody>
        </p:sp>
      </p:grpSp>
      <p:grpSp>
        <p:nvGrpSpPr>
          <p:cNvPr id="10" name="グループ化 9">
            <a:extLst>
              <a:ext uri="{FF2B5EF4-FFF2-40B4-BE49-F238E27FC236}">
                <a16:creationId xmlns:a16="http://schemas.microsoft.com/office/drawing/2014/main" xmlns="" id="{FF6F9ED0-B468-4481-B89C-1A6E58A9D9F9}"/>
              </a:ext>
            </a:extLst>
          </p:cNvPr>
          <p:cNvGrpSpPr/>
          <p:nvPr/>
        </p:nvGrpSpPr>
        <p:grpSpPr>
          <a:xfrm rot="20563232">
            <a:off x="157811" y="3856321"/>
            <a:ext cx="2150913" cy="2266178"/>
            <a:chOff x="457199" y="3429000"/>
            <a:chExt cx="2810911" cy="2810911"/>
          </a:xfrm>
        </p:grpSpPr>
        <p:pic>
          <p:nvPicPr>
            <p:cNvPr id="11" name="グラフィックス 14" descr="歯車付きの頭">
              <a:extLst>
                <a:ext uri="{FF2B5EF4-FFF2-40B4-BE49-F238E27FC236}">
                  <a16:creationId xmlns:a16="http://schemas.microsoft.com/office/drawing/2014/main" xmlns="" id="{A0263094-F66F-420C-9BC6-FEDD73817E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457199" y="3429000"/>
              <a:ext cx="2810911" cy="2810911"/>
            </a:xfrm>
            <a:prstGeom prst="rect">
              <a:avLst/>
            </a:prstGeom>
          </p:spPr>
        </p:pic>
        <p:pic>
          <p:nvPicPr>
            <p:cNvPr id="12" name="グラフィックス 16" descr="目">
              <a:extLst>
                <a:ext uri="{FF2B5EF4-FFF2-40B4-BE49-F238E27FC236}">
                  <a16:creationId xmlns:a16="http://schemas.microsoft.com/office/drawing/2014/main" xmlns="" id="{B567DD34-9477-497E-8F82-F555D6A7529B}"/>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0434" t="20371" r="4347" b="17545"/>
            <a:stretch/>
          </p:blipFill>
          <p:spPr>
            <a:xfrm rot="10800000">
              <a:off x="2202386" y="4354410"/>
              <a:ext cx="420758" cy="427771"/>
            </a:xfrm>
            <a:prstGeom prst="teardrop">
              <a:avLst/>
            </a:prstGeom>
          </p:spPr>
        </p:pic>
      </p:grpSp>
      <p:grpSp>
        <p:nvGrpSpPr>
          <p:cNvPr id="13" name="グループ化 25">
            <a:extLst>
              <a:ext uri="{FF2B5EF4-FFF2-40B4-BE49-F238E27FC236}">
                <a16:creationId xmlns:a16="http://schemas.microsoft.com/office/drawing/2014/main" xmlns="" id="{FF6F9ED0-B468-4481-B89C-1A6E58A9D9F9}"/>
              </a:ext>
            </a:extLst>
          </p:cNvPr>
          <p:cNvGrpSpPr/>
          <p:nvPr/>
        </p:nvGrpSpPr>
        <p:grpSpPr>
          <a:xfrm rot="1396854" flipH="1">
            <a:off x="9870264" y="3835245"/>
            <a:ext cx="2234889" cy="2276058"/>
            <a:chOff x="457199" y="3429000"/>
            <a:chExt cx="2810911" cy="2810911"/>
          </a:xfrm>
        </p:grpSpPr>
        <p:pic>
          <p:nvPicPr>
            <p:cNvPr id="14" name="グラフィックス 14" descr="歯車付きの頭">
              <a:extLst>
                <a:ext uri="{FF2B5EF4-FFF2-40B4-BE49-F238E27FC236}">
                  <a16:creationId xmlns:a16="http://schemas.microsoft.com/office/drawing/2014/main" xmlns="" id="{A0263094-F66F-420C-9BC6-FEDD73817E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457199" y="3429000"/>
              <a:ext cx="2810911" cy="2810911"/>
            </a:xfrm>
            <a:prstGeom prst="rect">
              <a:avLst/>
            </a:prstGeom>
          </p:spPr>
        </p:pic>
        <p:pic>
          <p:nvPicPr>
            <p:cNvPr id="15" name="グラフィックス 16" descr="目">
              <a:extLst>
                <a:ext uri="{FF2B5EF4-FFF2-40B4-BE49-F238E27FC236}">
                  <a16:creationId xmlns:a16="http://schemas.microsoft.com/office/drawing/2014/main" xmlns="" id="{B567DD34-9477-497E-8F82-F555D6A7529B}"/>
                </a:ext>
              </a:extLst>
            </p:cNvPr>
            <p:cNvPicPr>
              <a:picLocks noChangeAspect="1"/>
            </p:cNvPicPr>
            <p:nvPr/>
          </p:nvPicPr>
          <p:blipFill rotWithShape="1">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0434" t="20371" r="4347" b="17545"/>
            <a:stretch/>
          </p:blipFill>
          <p:spPr>
            <a:xfrm rot="10800000">
              <a:off x="2202386" y="4354410"/>
              <a:ext cx="420758" cy="427771"/>
            </a:xfrm>
            <a:prstGeom prst="teardrop">
              <a:avLst/>
            </a:prstGeom>
          </p:spPr>
        </p:pic>
      </p:grpSp>
      <p:sp>
        <p:nvSpPr>
          <p:cNvPr id="17" name="角丸四角形 16"/>
          <p:cNvSpPr/>
          <p:nvPr/>
        </p:nvSpPr>
        <p:spPr>
          <a:xfrm>
            <a:off x="6171683" y="1845691"/>
            <a:ext cx="5347854" cy="37853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a:off x="710799" y="1865758"/>
            <a:ext cx="5347854" cy="376530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2191038" y="1837143"/>
            <a:ext cx="2625694" cy="707886"/>
          </a:xfrm>
          <a:prstGeom prst="rect">
            <a:avLst/>
          </a:prstGeom>
          <a:noFill/>
        </p:spPr>
        <p:txBody>
          <a:bodyPr wrap="square" rtlCol="0">
            <a:spAutoFit/>
          </a:bodyPr>
          <a:lstStyle/>
          <a:p>
            <a:r>
              <a:rPr lang="en-US" altLang="ja-JP" sz="4000" dirty="0" smtClean="0">
                <a:ln>
                  <a:solidFill>
                    <a:schemeClr val="accent5">
                      <a:lumMod val="50000"/>
                    </a:schemeClr>
                  </a:solidFill>
                </a:ln>
                <a:solidFill>
                  <a:srgbClr val="FF00FF"/>
                </a:solidFill>
                <a:latin typeface="ＭＳ Ｐゴシック" panose="020B0600070205080204" pitchFamily="50" charset="-128"/>
                <a:ea typeface="ＭＳ Ｐゴシック" panose="020B0600070205080204" pitchFamily="50" charset="-128"/>
              </a:rPr>
              <a:t>A</a:t>
            </a:r>
            <a:r>
              <a:rPr lang="ja-JP" altLang="en-US" sz="4000" dirty="0" smtClean="0">
                <a:ln>
                  <a:solidFill>
                    <a:schemeClr val="accent5">
                      <a:lumMod val="50000"/>
                    </a:schemeClr>
                  </a:solidFill>
                </a:ln>
                <a:solidFill>
                  <a:srgbClr val="FF00FF"/>
                </a:solidFill>
                <a:latin typeface="ＭＳ Ｐゴシック" panose="020B0600070205080204" pitchFamily="50" charset="-128"/>
                <a:ea typeface="ＭＳ Ｐゴシック" panose="020B0600070205080204" pitchFamily="50" charset="-128"/>
              </a:rPr>
              <a:t>グループ</a:t>
            </a:r>
            <a:endParaRPr kumimoji="1" lang="ja-JP" altLang="en-US" sz="4000" dirty="0">
              <a:ln>
                <a:solidFill>
                  <a:schemeClr val="accent5">
                    <a:lumMod val="50000"/>
                  </a:schemeClr>
                </a:solidFill>
              </a:ln>
              <a:solidFill>
                <a:srgbClr val="FF00FF"/>
              </a:solidFill>
              <a:latin typeface="ＭＳ Ｐゴシック" panose="020B0600070205080204" pitchFamily="50" charset="-128"/>
              <a:ea typeface="ＭＳ Ｐゴシック" panose="020B0600070205080204" pitchFamily="50" charset="-128"/>
            </a:endParaRPr>
          </a:p>
        </p:txBody>
      </p:sp>
      <p:sp>
        <p:nvSpPr>
          <p:cNvPr id="22" name="テキスト ボックス 21"/>
          <p:cNvSpPr txBox="1"/>
          <p:nvPr/>
        </p:nvSpPr>
        <p:spPr>
          <a:xfrm>
            <a:off x="7848764" y="1837143"/>
            <a:ext cx="2454518" cy="707886"/>
          </a:xfrm>
          <a:prstGeom prst="rect">
            <a:avLst/>
          </a:prstGeom>
          <a:noFill/>
        </p:spPr>
        <p:txBody>
          <a:bodyPr wrap="none" rtlCol="0">
            <a:spAutoFit/>
          </a:bodyPr>
          <a:lstStyle/>
          <a:p>
            <a:r>
              <a:rPr kumimoji="1" lang="en-US" altLang="ja-JP" sz="4000" dirty="0" smtClean="0">
                <a:ln>
                  <a:solidFill>
                    <a:schemeClr val="accent5">
                      <a:lumMod val="50000"/>
                    </a:schemeClr>
                  </a:solidFill>
                </a:ln>
                <a:solidFill>
                  <a:srgbClr val="92D050"/>
                </a:solidFill>
                <a:latin typeface="ＭＳ Ｐゴシック" panose="020B0600070205080204" pitchFamily="50" charset="-128"/>
                <a:ea typeface="ＭＳ Ｐゴシック" panose="020B0600070205080204" pitchFamily="50" charset="-128"/>
              </a:rPr>
              <a:t>B</a:t>
            </a:r>
            <a:r>
              <a:rPr kumimoji="1" lang="ja-JP" altLang="en-US" sz="4000" dirty="0" smtClean="0">
                <a:ln>
                  <a:solidFill>
                    <a:schemeClr val="accent5">
                      <a:lumMod val="50000"/>
                    </a:schemeClr>
                  </a:solidFill>
                </a:ln>
                <a:solidFill>
                  <a:srgbClr val="92D050"/>
                </a:solidFill>
                <a:latin typeface="ＭＳ Ｐゴシック" panose="020B0600070205080204" pitchFamily="50" charset="-128"/>
                <a:ea typeface="ＭＳ Ｐゴシック" panose="020B0600070205080204" pitchFamily="50" charset="-128"/>
              </a:rPr>
              <a:t>グループ</a:t>
            </a:r>
            <a:endParaRPr kumimoji="1" lang="ja-JP" altLang="en-US" sz="4000" dirty="0">
              <a:ln>
                <a:solidFill>
                  <a:schemeClr val="accent5">
                    <a:lumMod val="50000"/>
                  </a:schemeClr>
                </a:solidFill>
              </a:ln>
              <a:solidFill>
                <a:srgbClr val="92D050"/>
              </a:solidFill>
              <a:latin typeface="ＭＳ Ｐゴシック" panose="020B0600070205080204" pitchFamily="50" charset="-128"/>
              <a:ea typeface="ＭＳ Ｐゴシック" panose="020B0600070205080204" pitchFamily="50" charset="-128"/>
            </a:endParaRPr>
          </a:p>
        </p:txBody>
      </p:sp>
      <p:sp>
        <p:nvSpPr>
          <p:cNvPr id="23" name="右矢印 22"/>
          <p:cNvSpPr/>
          <p:nvPr/>
        </p:nvSpPr>
        <p:spPr>
          <a:xfrm rot="19223072">
            <a:off x="1645840" y="4004207"/>
            <a:ext cx="967637" cy="3660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右矢印 23"/>
          <p:cNvSpPr/>
          <p:nvPr/>
        </p:nvSpPr>
        <p:spPr>
          <a:xfrm rot="13398596">
            <a:off x="9642815" y="3970016"/>
            <a:ext cx="922396" cy="3999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ストライプ矢印 15"/>
          <p:cNvSpPr/>
          <p:nvPr/>
        </p:nvSpPr>
        <p:spPr>
          <a:xfrm rot="5400000">
            <a:off x="5464876" y="4928157"/>
            <a:ext cx="1187553" cy="1310059"/>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3789441" y="6143857"/>
            <a:ext cx="4589627" cy="584775"/>
          </a:xfrm>
          <a:prstGeom prst="rect">
            <a:avLst/>
          </a:prstGeom>
          <a:noFill/>
        </p:spPr>
        <p:txBody>
          <a:bodyPr wrap="square" rtlCol="0">
            <a:spAutoFit/>
          </a:bodyPr>
          <a:lstStyle/>
          <a:p>
            <a:r>
              <a:rPr kumimoji="1" lang="ja-JP" altLang="en-US" sz="3200" b="1" dirty="0" smtClean="0">
                <a:solidFill>
                  <a:srgbClr val="FF0000"/>
                </a:solidFill>
                <a:latin typeface="ＭＳ Ｐゴシック" panose="020B0600070205080204" pitchFamily="50" charset="-128"/>
                <a:ea typeface="ＭＳ Ｐゴシック" panose="020B0600070205080204" pitchFamily="50" charset="-128"/>
              </a:rPr>
              <a:t>視聴後アンケート</a:t>
            </a:r>
            <a:r>
              <a:rPr kumimoji="1" lang="ja-JP" altLang="en-US" sz="3200" b="1" dirty="0">
                <a:solidFill>
                  <a:srgbClr val="FF0000"/>
                </a:solidFill>
                <a:latin typeface="ＭＳ Ｐゴシック" panose="020B0600070205080204" pitchFamily="50" charset="-128"/>
                <a:ea typeface="ＭＳ Ｐゴシック" panose="020B0600070205080204" pitchFamily="50" charset="-128"/>
              </a:rPr>
              <a:t>を実施</a:t>
            </a:r>
          </a:p>
        </p:txBody>
      </p:sp>
      <p:sp>
        <p:nvSpPr>
          <p:cNvPr id="26" name="吹き出し: 左右矢印 25">
            <a:extLst>
              <a:ext uri="{FF2B5EF4-FFF2-40B4-BE49-F238E27FC236}">
                <a16:creationId xmlns:a16="http://schemas.microsoft.com/office/drawing/2014/main" xmlns="" id="{65ABE07F-F01C-460C-A2E6-D0B42E796C6D}"/>
              </a:ext>
            </a:extLst>
          </p:cNvPr>
          <p:cNvSpPr/>
          <p:nvPr/>
        </p:nvSpPr>
        <p:spPr>
          <a:xfrm>
            <a:off x="4460305" y="2388812"/>
            <a:ext cx="3283488" cy="1863371"/>
          </a:xfrm>
          <a:prstGeom prst="leftRightArrowCallout">
            <a:avLst>
              <a:gd name="adj1" fmla="val 25000"/>
              <a:gd name="adj2" fmla="val 25000"/>
              <a:gd name="adj3" fmla="val 16368"/>
              <a:gd name="adj4" fmla="val 481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latin typeface="ＭＳ Ｐゴシック" panose="020B0600070205080204" pitchFamily="50" charset="-128"/>
                <a:ea typeface="ＭＳ Ｐゴシック" panose="020B0600070205080204" pitchFamily="50" charset="-128"/>
              </a:rPr>
              <a:t>動画</a:t>
            </a:r>
            <a:r>
              <a:rPr kumimoji="1" lang="ja-JP" altLang="en-US" sz="2400" dirty="0" smtClean="0">
                <a:latin typeface="ＭＳ Ｐゴシック" panose="020B0600070205080204" pitchFamily="50" charset="-128"/>
                <a:ea typeface="ＭＳ Ｐゴシック" panose="020B0600070205080204" pitchFamily="50" charset="-128"/>
              </a:rPr>
              <a:t>広告</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smtClean="0">
                <a:latin typeface="ＭＳ Ｐゴシック" panose="020B0600070205080204" pitchFamily="50" charset="-128"/>
                <a:ea typeface="ＭＳ Ｐゴシック" panose="020B0600070205080204" pitchFamily="50" charset="-128"/>
              </a:rPr>
              <a:t>15</a:t>
            </a:r>
            <a:r>
              <a:rPr kumimoji="1" lang="ja-JP" altLang="en-US" sz="2400" dirty="0" smtClean="0">
                <a:latin typeface="ＭＳ Ｐゴシック" panose="020B0600070205080204" pitchFamily="50" charset="-128"/>
                <a:ea typeface="ＭＳ Ｐゴシック" panose="020B0600070205080204" pitchFamily="50" charset="-128"/>
              </a:rPr>
              <a:t>秒</a:t>
            </a:r>
            <a:r>
              <a:rPr lang="ja-JP" altLang="en-US" sz="2400" dirty="0">
                <a:latin typeface="ＭＳ Ｐゴシック" panose="020B0600070205080204" pitchFamily="50" charset="-128"/>
                <a:ea typeface="ＭＳ Ｐゴシック" panose="020B0600070205080204" pitchFamily="50" charset="-128"/>
              </a:rPr>
              <a:t>）</a:t>
            </a:r>
            <a:endParaRPr kumimoji="1" lang="en-US" altLang="ja-JP" sz="2400" dirty="0">
              <a:latin typeface="ＭＳ Ｐゴシック" panose="020B0600070205080204" pitchFamily="50" charset="-128"/>
              <a:ea typeface="ＭＳ Ｐゴシック" panose="020B0600070205080204" pitchFamily="50" charset="-128"/>
            </a:endParaRPr>
          </a:p>
          <a:p>
            <a:pPr algn="ctr"/>
            <a:r>
              <a:rPr kumimoji="1" lang="ja-JP" altLang="en-US" sz="2400" dirty="0">
                <a:latin typeface="ＭＳ Ｐゴシック" panose="020B0600070205080204" pitchFamily="50" charset="-128"/>
                <a:ea typeface="ＭＳ Ｐゴシック" panose="020B0600070205080204" pitchFamily="50" charset="-128"/>
              </a:rPr>
              <a:t>⇓</a:t>
            </a:r>
            <a:endParaRPr kumimoji="1" lang="en-US" altLang="ja-JP" sz="2400" dirty="0">
              <a:latin typeface="ＭＳ Ｐゴシック" panose="020B0600070205080204" pitchFamily="50" charset="-128"/>
              <a:ea typeface="ＭＳ Ｐゴシック" panose="020B0600070205080204" pitchFamily="50" charset="-128"/>
            </a:endParaRPr>
          </a:p>
          <a:p>
            <a:pPr algn="ctr"/>
            <a:r>
              <a:rPr kumimoji="1" lang="ja-JP" altLang="en-US" sz="2400" dirty="0">
                <a:latin typeface="ＭＳ Ｐゴシック" panose="020B0600070205080204" pitchFamily="50" charset="-128"/>
                <a:ea typeface="ＭＳ Ｐゴシック" panose="020B0600070205080204" pitchFamily="50" charset="-128"/>
              </a:rPr>
              <a:t>本編映像</a:t>
            </a:r>
          </a:p>
        </p:txBody>
      </p:sp>
    </p:spTree>
    <p:extLst>
      <p:ext uri="{BB962C8B-B14F-4D97-AF65-F5344CB8AC3E}">
        <p14:creationId xmlns:p14="http://schemas.microsoft.com/office/powerpoint/2010/main" val="8029311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仮説１　調査方法</a:t>
            </a:r>
          </a:p>
        </p:txBody>
      </p:sp>
      <p:sp>
        <p:nvSpPr>
          <p:cNvPr id="6" name="コンテンツ プレースホルダー 5">
            <a:extLst>
              <a:ext uri="{FF2B5EF4-FFF2-40B4-BE49-F238E27FC236}">
                <a16:creationId xmlns:a16="http://schemas.microsoft.com/office/drawing/2014/main" xmlns="" id="{22C8A1D6-D4CD-4500-8098-9F0C9DD59F48}"/>
              </a:ext>
            </a:extLst>
          </p:cNvPr>
          <p:cNvSpPr>
            <a:spLocks noGrp="1"/>
          </p:cNvSpPr>
          <p:nvPr>
            <p:ph sz="half" idx="1"/>
          </p:nvPr>
        </p:nvSpPr>
        <p:spPr>
          <a:xfrm>
            <a:off x="838200" y="1825625"/>
            <a:ext cx="5181600" cy="3865907"/>
          </a:xfrm>
          <a:ln>
            <a:solidFill>
              <a:schemeClr val="accent5">
                <a:lumMod val="75000"/>
              </a:schemeClr>
            </a:solidFill>
          </a:ln>
        </p:spPr>
        <p:txBody>
          <a:bodyPr/>
          <a:lstStyle/>
          <a:p>
            <a:pPr marL="0" lvl="0" indent="0" algn="ctr">
              <a:lnSpc>
                <a:spcPct val="100000"/>
              </a:lnSpc>
              <a:spcBef>
                <a:spcPts val="0"/>
              </a:spcBef>
              <a:buNone/>
            </a:pPr>
            <a:r>
              <a:rPr lang="en-US" altLang="ja-JP" sz="2400" dirty="0">
                <a:ln>
                  <a:solidFill>
                    <a:srgbClr val="5B9BD5">
                      <a:lumMod val="50000"/>
                    </a:srgbClr>
                  </a:solidFill>
                </a:ln>
                <a:solidFill>
                  <a:srgbClr val="FF00FF"/>
                </a:solidFill>
                <a:latin typeface="ＭＳ Ｐゴシック" panose="020B0600070205080204" pitchFamily="50" charset="-128"/>
                <a:ea typeface="ＭＳ Ｐゴシック" panose="020B0600070205080204" pitchFamily="50" charset="-128"/>
              </a:rPr>
              <a:t>A</a:t>
            </a:r>
            <a:r>
              <a:rPr lang="ja-JP" altLang="en-US" sz="2400" dirty="0" smtClean="0">
                <a:ln>
                  <a:solidFill>
                    <a:srgbClr val="5B9BD5">
                      <a:lumMod val="50000"/>
                    </a:srgbClr>
                  </a:solidFill>
                </a:ln>
                <a:solidFill>
                  <a:srgbClr val="FF00FF"/>
                </a:solidFill>
                <a:latin typeface="ＭＳ Ｐゴシック" panose="020B0600070205080204" pitchFamily="50" charset="-128"/>
                <a:ea typeface="ＭＳ Ｐゴシック" panose="020B0600070205080204" pitchFamily="50" charset="-128"/>
              </a:rPr>
              <a:t>グループの動画広告</a:t>
            </a:r>
            <a:endParaRPr lang="ja-JP" altLang="en-US" sz="2400" dirty="0">
              <a:ln>
                <a:solidFill>
                  <a:srgbClr val="5B9BD5">
                    <a:lumMod val="50000"/>
                  </a:srgbClr>
                </a:solidFill>
              </a:ln>
              <a:solidFill>
                <a:srgbClr val="FF00FF"/>
              </a:solidFill>
              <a:latin typeface="ＭＳ Ｐゴシック" panose="020B0600070205080204" pitchFamily="50" charset="-128"/>
              <a:ea typeface="ＭＳ Ｐゴシック" panose="020B0600070205080204" pitchFamily="50" charset="-128"/>
            </a:endParaRPr>
          </a:p>
          <a:p>
            <a:pPr marL="0" indent="0" algn="ctr">
              <a:buNone/>
            </a:pPr>
            <a:endParaRPr kumimoji="1" lang="ja-JP" altLang="en-US" dirty="0">
              <a:latin typeface="ＭＳ Ｐゴシック" panose="020B0600070205080204" pitchFamily="50" charset="-128"/>
              <a:ea typeface="ＭＳ Ｐゴシック" panose="020B0600070205080204" pitchFamily="50" charset="-128"/>
            </a:endParaRPr>
          </a:p>
        </p:txBody>
      </p:sp>
      <p:sp>
        <p:nvSpPr>
          <p:cNvPr id="7" name="コンテンツ プレースホルダー 6">
            <a:extLst>
              <a:ext uri="{FF2B5EF4-FFF2-40B4-BE49-F238E27FC236}">
                <a16:creationId xmlns:a16="http://schemas.microsoft.com/office/drawing/2014/main" xmlns="" id="{76217133-8755-47B3-8795-2C15E0F6F4A2}"/>
              </a:ext>
            </a:extLst>
          </p:cNvPr>
          <p:cNvSpPr>
            <a:spLocks noGrp="1"/>
          </p:cNvSpPr>
          <p:nvPr>
            <p:ph sz="half" idx="2"/>
          </p:nvPr>
        </p:nvSpPr>
        <p:spPr>
          <a:xfrm>
            <a:off x="6172200" y="1825625"/>
            <a:ext cx="5181600" cy="3865907"/>
          </a:xfrm>
          <a:ln>
            <a:solidFill>
              <a:schemeClr val="accent5">
                <a:lumMod val="75000"/>
              </a:schemeClr>
            </a:solidFill>
          </a:ln>
        </p:spPr>
        <p:txBody>
          <a:bodyPr>
            <a:normAutofit/>
          </a:bodyPr>
          <a:lstStyle/>
          <a:p>
            <a:pPr marL="0" lvl="0" indent="0" algn="ctr">
              <a:lnSpc>
                <a:spcPct val="100000"/>
              </a:lnSpc>
              <a:spcBef>
                <a:spcPts val="0"/>
              </a:spcBef>
              <a:buNone/>
            </a:pPr>
            <a:r>
              <a:rPr lang="en-US" altLang="ja-JP" sz="2400" dirty="0">
                <a:ln>
                  <a:solidFill>
                    <a:srgbClr val="5B9BD5">
                      <a:lumMod val="50000"/>
                    </a:srgbClr>
                  </a:solidFill>
                </a:ln>
                <a:solidFill>
                  <a:srgbClr val="92D050"/>
                </a:solidFill>
                <a:latin typeface="ＭＳ Ｐゴシック" panose="020B0600070205080204" pitchFamily="50" charset="-128"/>
                <a:ea typeface="ＭＳ Ｐゴシック" panose="020B0600070205080204" pitchFamily="50" charset="-128"/>
              </a:rPr>
              <a:t>B</a:t>
            </a:r>
            <a:r>
              <a:rPr lang="ja-JP" altLang="en-US" sz="2400" dirty="0" smtClean="0">
                <a:ln>
                  <a:solidFill>
                    <a:srgbClr val="5B9BD5">
                      <a:lumMod val="50000"/>
                    </a:srgbClr>
                  </a:solidFill>
                </a:ln>
                <a:solidFill>
                  <a:srgbClr val="92D050"/>
                </a:solidFill>
                <a:latin typeface="ＭＳ Ｐゴシック" panose="020B0600070205080204" pitchFamily="50" charset="-128"/>
                <a:ea typeface="ＭＳ Ｐゴシック" panose="020B0600070205080204" pitchFamily="50" charset="-128"/>
              </a:rPr>
              <a:t>グループの動画広告</a:t>
            </a:r>
            <a:endParaRPr lang="ja-JP" altLang="en-US" sz="2400" dirty="0">
              <a:ln>
                <a:solidFill>
                  <a:srgbClr val="5B9BD5">
                    <a:lumMod val="50000"/>
                  </a:srgbClr>
                </a:solidFill>
              </a:ln>
              <a:solidFill>
                <a:srgbClr val="92D050"/>
              </a:solidFill>
              <a:latin typeface="ＭＳ Ｐゴシック" panose="020B0600070205080204" pitchFamily="50" charset="-128"/>
              <a:ea typeface="ＭＳ Ｐゴシック" panose="020B0600070205080204" pitchFamily="50" charset="-128"/>
            </a:endParaRPr>
          </a:p>
        </p:txBody>
      </p:sp>
      <p:sp>
        <p:nvSpPr>
          <p:cNvPr id="4" name="フッター プレースホルダー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スライド番号プレースホルダー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0ADFDF-7494-462A-BE98-A21DE53568CE}" type="slidenum">
              <a:rPr kumimoji="1" lang="ja-JP" altLang="en-US" sz="20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pic>
        <p:nvPicPr>
          <p:cNvPr id="9" name="図 8" descr="犬, 動物, 室内, 哺乳動物 が含まれている画像&#10;&#10;非常に高い精度で生成された説明">
            <a:extLst>
              <a:ext uri="{FF2B5EF4-FFF2-40B4-BE49-F238E27FC236}">
                <a16:creationId xmlns:a16="http://schemas.microsoft.com/office/drawing/2014/main" xmlns="" id="{F27919F1-683D-452A-9455-411AF0B3F6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3502" y="2294123"/>
            <a:ext cx="4310994" cy="2432111"/>
          </a:xfrm>
          <a:prstGeom prst="rect">
            <a:avLst/>
          </a:prstGeom>
        </p:spPr>
      </p:pic>
      <p:pic>
        <p:nvPicPr>
          <p:cNvPr id="11" name="図 10" descr="動物, 哺乳動物 が含まれている画像&#10;&#10;高い精度で生成された説明">
            <a:extLst>
              <a:ext uri="{FF2B5EF4-FFF2-40B4-BE49-F238E27FC236}">
                <a16:creationId xmlns:a16="http://schemas.microsoft.com/office/drawing/2014/main" xmlns="" id="{B034224E-A176-47A6-A4E0-47DB8FF40392}"/>
              </a:ext>
            </a:extLst>
          </p:cNvPr>
          <p:cNvPicPr>
            <a:picLocks noChangeAspect="1"/>
          </p:cNvPicPr>
          <p:nvPr/>
        </p:nvPicPr>
        <p:blipFill rotWithShape="1">
          <a:blip r:embed="rId3">
            <a:extLst>
              <a:ext uri="{28A0092B-C50C-407E-A947-70E740481C1C}">
                <a14:useLocalDpi xmlns:a14="http://schemas.microsoft.com/office/drawing/2010/main" val="0"/>
              </a:ext>
            </a:extLst>
          </a:blip>
          <a:srcRect t="34626" b="34130"/>
          <a:stretch/>
        </p:blipFill>
        <p:spPr>
          <a:xfrm>
            <a:off x="6631634" y="2321537"/>
            <a:ext cx="4286575" cy="2377285"/>
          </a:xfrm>
          <a:prstGeom prst="rect">
            <a:avLst/>
          </a:prstGeom>
        </p:spPr>
      </p:pic>
      <p:sp>
        <p:nvSpPr>
          <p:cNvPr id="12" name="楕円 11">
            <a:extLst>
              <a:ext uri="{FF2B5EF4-FFF2-40B4-BE49-F238E27FC236}">
                <a16:creationId xmlns:a16="http://schemas.microsoft.com/office/drawing/2014/main" xmlns="" id="{D9683181-5633-4E28-A9A5-9947AFDA00FD}"/>
              </a:ext>
            </a:extLst>
          </p:cNvPr>
          <p:cNvSpPr/>
          <p:nvPr/>
        </p:nvSpPr>
        <p:spPr>
          <a:xfrm>
            <a:off x="2770495" y="3534486"/>
            <a:ext cx="289424" cy="36848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chemeClr val="tx1"/>
              </a:solidFill>
            </a:endParaRPr>
          </a:p>
        </p:txBody>
      </p:sp>
      <p:sp>
        <p:nvSpPr>
          <p:cNvPr id="13" name="楕円 12">
            <a:extLst>
              <a:ext uri="{FF2B5EF4-FFF2-40B4-BE49-F238E27FC236}">
                <a16:creationId xmlns:a16="http://schemas.microsoft.com/office/drawing/2014/main" xmlns="" id="{E8D4505F-3E2A-474D-B0C7-8FCDBE2DAB21}"/>
              </a:ext>
            </a:extLst>
          </p:cNvPr>
          <p:cNvSpPr/>
          <p:nvPr/>
        </p:nvSpPr>
        <p:spPr>
          <a:xfrm>
            <a:off x="8135029" y="3510178"/>
            <a:ext cx="278051" cy="36848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chemeClr val="tx1"/>
              </a:solidFill>
            </a:endParaRPr>
          </a:p>
        </p:txBody>
      </p:sp>
      <p:sp>
        <p:nvSpPr>
          <p:cNvPr id="14" name="楕円 13">
            <a:extLst>
              <a:ext uri="{FF2B5EF4-FFF2-40B4-BE49-F238E27FC236}">
                <a16:creationId xmlns:a16="http://schemas.microsoft.com/office/drawing/2014/main" xmlns="" id="{DF2376E1-35FD-4E92-BA23-695807B384E6}"/>
              </a:ext>
            </a:extLst>
          </p:cNvPr>
          <p:cNvSpPr/>
          <p:nvPr/>
        </p:nvSpPr>
        <p:spPr>
          <a:xfrm>
            <a:off x="3059919" y="4124175"/>
            <a:ext cx="2825088" cy="60672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xmlns="" id="{3193CC82-F31E-449B-9335-FEC5E073526D}"/>
              </a:ext>
            </a:extLst>
          </p:cNvPr>
          <p:cNvSpPr txBox="1"/>
          <p:nvPr/>
        </p:nvSpPr>
        <p:spPr>
          <a:xfrm>
            <a:off x="1273502" y="4740689"/>
            <a:ext cx="3813865" cy="954107"/>
          </a:xfrm>
          <a:prstGeom prst="rect">
            <a:avLst/>
          </a:prstGeom>
          <a:noFill/>
        </p:spPr>
        <p:txBody>
          <a:bodyPr wrap="none" rtlCol="0">
            <a:spAutoFit/>
          </a:bodyPr>
          <a:lstStyle/>
          <a:p>
            <a:r>
              <a:rPr kumimoji="1" lang="ja-JP" altLang="en-US" sz="2800" dirty="0">
                <a:latin typeface="ＭＳ Ｐゴシック" panose="020B0600070205080204" pitchFamily="50" charset="-128"/>
                <a:ea typeface="ＭＳ Ｐゴシック" panose="020B0600070205080204" pitchFamily="50" charset="-128"/>
              </a:rPr>
              <a:t>カウントダウン有り</a:t>
            </a:r>
            <a:endParaRPr kumimoji="1" lang="en-US" altLang="ja-JP" sz="2800" dirty="0">
              <a:latin typeface="ＭＳ Ｐゴシック" panose="020B0600070205080204" pitchFamily="50" charset="-128"/>
              <a:ea typeface="ＭＳ Ｐゴシック" panose="020B0600070205080204" pitchFamily="50" charset="-128"/>
            </a:endParaRPr>
          </a:p>
          <a:p>
            <a:r>
              <a:rPr lang="ja-JP" altLang="en-US" sz="2800" dirty="0">
                <a:latin typeface="ＭＳ Ｐゴシック" panose="020B0600070205080204" pitchFamily="50" charset="-128"/>
                <a:ea typeface="ＭＳ Ｐゴシック" panose="020B0600070205080204" pitchFamily="50" charset="-128"/>
              </a:rPr>
              <a:t>⇒</a:t>
            </a:r>
            <a:r>
              <a:rPr kumimoji="1" lang="ja-JP" altLang="en-US" sz="2800" dirty="0" smtClean="0">
                <a:latin typeface="ＭＳ Ｐゴシック" panose="020B0600070205080204" pitchFamily="50" charset="-128"/>
                <a:ea typeface="ＭＳ Ｐゴシック" panose="020B0600070205080204" pitchFamily="50" charset="-128"/>
              </a:rPr>
              <a:t>５秒後</a:t>
            </a:r>
            <a:r>
              <a:rPr kumimoji="1" lang="ja-JP" altLang="en-US" sz="2800" dirty="0">
                <a:latin typeface="ＭＳ Ｐゴシック" panose="020B0600070205080204" pitchFamily="50" charset="-128"/>
                <a:ea typeface="ＭＳ Ｐゴシック" panose="020B0600070205080204" pitchFamily="50" charset="-128"/>
              </a:rPr>
              <a:t>にスキップ可能</a:t>
            </a:r>
          </a:p>
        </p:txBody>
      </p:sp>
      <p:sp>
        <p:nvSpPr>
          <p:cNvPr id="16" name="テキスト ボックス 15">
            <a:extLst>
              <a:ext uri="{FF2B5EF4-FFF2-40B4-BE49-F238E27FC236}">
                <a16:creationId xmlns:a16="http://schemas.microsoft.com/office/drawing/2014/main" xmlns="" id="{A302F2F1-2A28-48F6-83AE-EB66703F9532}"/>
              </a:ext>
            </a:extLst>
          </p:cNvPr>
          <p:cNvSpPr txBox="1"/>
          <p:nvPr/>
        </p:nvSpPr>
        <p:spPr>
          <a:xfrm>
            <a:off x="6611796" y="4733618"/>
            <a:ext cx="4742004" cy="954107"/>
          </a:xfrm>
          <a:prstGeom prst="rect">
            <a:avLst/>
          </a:prstGeom>
          <a:noFill/>
        </p:spPr>
        <p:txBody>
          <a:bodyPr wrap="none" rtlCol="0">
            <a:spAutoFit/>
          </a:bodyPr>
          <a:lstStyle/>
          <a:p>
            <a:r>
              <a:rPr kumimoji="1" lang="ja-JP" altLang="en-US" sz="2800" dirty="0">
                <a:latin typeface="ＭＳ Ｐゴシック" panose="020B0600070205080204" pitchFamily="50" charset="-128"/>
                <a:ea typeface="ＭＳ Ｐゴシック" panose="020B0600070205080204" pitchFamily="50" charset="-128"/>
              </a:rPr>
              <a:t>カウントダウン無し</a:t>
            </a:r>
            <a:endParaRPr kumimoji="1" lang="en-US" altLang="ja-JP" sz="2800" dirty="0">
              <a:latin typeface="ＭＳ Ｐゴシック" panose="020B0600070205080204" pitchFamily="50" charset="-128"/>
              <a:ea typeface="ＭＳ Ｐゴシック" panose="020B0600070205080204" pitchFamily="50" charset="-128"/>
            </a:endParaRPr>
          </a:p>
          <a:p>
            <a:r>
              <a:rPr lang="ja-JP" altLang="en-US" sz="2800" dirty="0">
                <a:latin typeface="ＭＳ Ｐゴシック" panose="020B0600070205080204" pitchFamily="50" charset="-128"/>
                <a:ea typeface="ＭＳ Ｐゴシック" panose="020B0600070205080204" pitchFamily="50" charset="-128"/>
              </a:rPr>
              <a:t>⇒</a:t>
            </a:r>
            <a:r>
              <a:rPr kumimoji="1" lang="ja-JP" altLang="en-US" sz="2800" dirty="0" smtClean="0">
                <a:latin typeface="ＭＳ Ｐゴシック" panose="020B0600070205080204" pitchFamily="50" charset="-128"/>
                <a:ea typeface="ＭＳ Ｐゴシック" panose="020B0600070205080204" pitchFamily="50" charset="-128"/>
              </a:rPr>
              <a:t>５秒後</a:t>
            </a:r>
            <a:r>
              <a:rPr kumimoji="1" lang="ja-JP" altLang="en-US" sz="2800" dirty="0">
                <a:latin typeface="ＭＳ Ｐゴシック" panose="020B0600070205080204" pitchFamily="50" charset="-128"/>
                <a:ea typeface="ＭＳ Ｐゴシック" panose="020B0600070205080204" pitchFamily="50" charset="-128"/>
              </a:rPr>
              <a:t>にスキップボタン出現</a:t>
            </a:r>
          </a:p>
        </p:txBody>
      </p:sp>
      <p:sp>
        <p:nvSpPr>
          <p:cNvPr id="17" name="矢印: 右 16">
            <a:extLst>
              <a:ext uri="{FF2B5EF4-FFF2-40B4-BE49-F238E27FC236}">
                <a16:creationId xmlns:a16="http://schemas.microsoft.com/office/drawing/2014/main" xmlns="" id="{59FC5185-8061-4DFC-A0E6-3FDEBBD75A2C}"/>
              </a:ext>
            </a:extLst>
          </p:cNvPr>
          <p:cNvSpPr/>
          <p:nvPr/>
        </p:nvSpPr>
        <p:spPr>
          <a:xfrm>
            <a:off x="1176486" y="5960131"/>
            <a:ext cx="1023582" cy="5288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xmlns="" id="{3F0605B4-D67F-4CF5-8361-B3C21FBB5ECB}"/>
              </a:ext>
            </a:extLst>
          </p:cNvPr>
          <p:cNvSpPr txBox="1"/>
          <p:nvPr/>
        </p:nvSpPr>
        <p:spPr>
          <a:xfrm>
            <a:off x="2200068" y="5826469"/>
            <a:ext cx="8925132" cy="830997"/>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その後に本編動画と</a:t>
            </a:r>
            <a:r>
              <a:rPr kumimoji="1" lang="ja-JP" altLang="en-US" sz="2400" dirty="0" smtClean="0">
                <a:latin typeface="ＭＳ Ｐゴシック" panose="020B0600070205080204" pitchFamily="50" charset="-128"/>
                <a:ea typeface="ＭＳ Ｐゴシック" panose="020B0600070205080204" pitchFamily="50" charset="-128"/>
              </a:rPr>
              <a:t>して</a:t>
            </a:r>
            <a:r>
              <a:rPr kumimoji="1" lang="en-US" altLang="ja-JP" sz="2400" dirty="0" smtClean="0">
                <a:latin typeface="ＭＳ Ｐゴシック" panose="020B0600070205080204" pitchFamily="50" charset="-128"/>
                <a:ea typeface="ＭＳ Ｐゴシック" panose="020B0600070205080204" pitchFamily="50" charset="-128"/>
              </a:rPr>
              <a:t>Y</a:t>
            </a:r>
            <a:r>
              <a:rPr lang="en-US" altLang="ja-JP" sz="2400" dirty="0" smtClean="0">
                <a:latin typeface="ＭＳ Ｐゴシック" panose="020B0600070205080204" pitchFamily="50" charset="-128"/>
                <a:ea typeface="ＭＳ Ｐゴシック" panose="020B0600070205080204" pitchFamily="50" charset="-128"/>
              </a:rPr>
              <a:t>ouTuber</a:t>
            </a:r>
            <a:r>
              <a:rPr kumimoji="1" lang="ja-JP" altLang="en-US" sz="2400" dirty="0">
                <a:latin typeface="ＭＳ Ｐゴシック" panose="020B0600070205080204" pitchFamily="50" charset="-128"/>
                <a:ea typeface="ＭＳ Ｐゴシック" panose="020B0600070205080204" pitchFamily="50" charset="-128"/>
              </a:rPr>
              <a:t>“水溜りボンド”の</a:t>
            </a:r>
            <a:endParaRPr kumimoji="1" lang="en-US" altLang="ja-JP" sz="2400" dirty="0">
              <a:latin typeface="ＭＳ Ｐゴシック" panose="020B0600070205080204" pitchFamily="50" charset="-128"/>
              <a:ea typeface="ＭＳ Ｐゴシック" panose="020B0600070205080204" pitchFamily="50" charset="-128"/>
            </a:endParaRPr>
          </a:p>
          <a:p>
            <a:r>
              <a:rPr kumimoji="1" lang="ja-JP" altLang="en-US" sz="2400" dirty="0">
                <a:latin typeface="ＭＳ Ｐゴシック" panose="020B0600070205080204" pitchFamily="50" charset="-128"/>
                <a:ea typeface="ＭＳ Ｐゴシック" panose="020B0600070205080204" pitchFamily="50" charset="-128"/>
              </a:rPr>
              <a:t>「帰宅した</a:t>
            </a:r>
            <a:r>
              <a:rPr kumimoji="1" lang="ja-JP" altLang="en-US" sz="2400" dirty="0" smtClean="0">
                <a:latin typeface="ＭＳ Ｐゴシック" panose="020B0600070205080204" pitchFamily="50" charset="-128"/>
                <a:ea typeface="ＭＳ Ｐゴシック" panose="020B0600070205080204" pitchFamily="50" charset="-128"/>
              </a:rPr>
              <a:t>瞬間に階段から１００００個が</a:t>
            </a:r>
            <a:r>
              <a:rPr lang="ja-JP" altLang="en-US" sz="2400" dirty="0" smtClean="0">
                <a:latin typeface="ＭＳ Ｐゴシック" panose="020B0600070205080204" pitchFamily="50" charset="-128"/>
                <a:ea typeface="ＭＳ Ｐゴシック" panose="020B0600070205080204" pitchFamily="50" charset="-128"/>
              </a:rPr>
              <a:t>地獄すぎた</a:t>
            </a:r>
            <a:r>
              <a:rPr kumimoji="1" lang="ja-JP" altLang="en-US" sz="2400" dirty="0" smtClean="0">
                <a:latin typeface="ＭＳ Ｐゴシック" panose="020B0600070205080204" pitchFamily="50" charset="-128"/>
                <a:ea typeface="ＭＳ Ｐゴシック" panose="020B0600070205080204" pitchFamily="50" charset="-128"/>
              </a:rPr>
              <a:t>」</a:t>
            </a:r>
            <a:r>
              <a:rPr lang="ja-JP" altLang="en-US" sz="2400" dirty="0" smtClean="0">
                <a:latin typeface="ＭＳ Ｐゴシック" panose="020B0600070205080204" pitchFamily="50" charset="-128"/>
                <a:ea typeface="ＭＳ Ｐゴシック" panose="020B0600070205080204" pitchFamily="50" charset="-128"/>
              </a:rPr>
              <a:t>を視聴してもらう</a:t>
            </a:r>
            <a:endParaRPr kumimoji="1" lang="en-US" altLang="ja-JP" sz="24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3386877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80263"/>
            <a:ext cx="10515600" cy="1325563"/>
          </a:xfrm>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仮説１　調査方法</a:t>
            </a:r>
          </a:p>
        </p:txBody>
      </p:sp>
      <p:sp>
        <p:nvSpPr>
          <p:cNvPr id="3" name="コンテンツ プレースホルダー 2"/>
          <p:cNvSpPr>
            <a:spLocks noGrp="1"/>
          </p:cNvSpPr>
          <p:nvPr>
            <p:ph idx="1"/>
          </p:nvPr>
        </p:nvSpPr>
        <p:spPr>
          <a:xfrm>
            <a:off x="838200" y="1805419"/>
            <a:ext cx="10515600" cy="2093250"/>
          </a:xfrm>
        </p:spPr>
        <p:txBody>
          <a:bodyPr>
            <a:normAutofit fontScale="92500" lnSpcReduction="10000"/>
          </a:bodyPr>
          <a:lstStyle/>
          <a:p>
            <a:pPr marL="0" indent="0">
              <a:buNone/>
            </a:pPr>
            <a:r>
              <a:rPr lang="ja-JP" altLang="en-US" sz="3200" dirty="0" smtClean="0">
                <a:latin typeface="ＭＳ Ｐゴシック" panose="020B0600070205080204" pitchFamily="50" charset="-128"/>
                <a:ea typeface="ＭＳ Ｐゴシック" panose="020B0600070205080204" pitchFamily="50" charset="-128"/>
              </a:rPr>
              <a:t>視聴後のアンケート</a:t>
            </a:r>
            <a:endParaRPr lang="en-US" altLang="ja-JP" sz="3200" dirty="0" smtClean="0">
              <a:latin typeface="ＭＳ Ｐゴシック" panose="020B0600070205080204" pitchFamily="50" charset="-128"/>
              <a:ea typeface="ＭＳ Ｐゴシック" panose="020B0600070205080204" pitchFamily="50" charset="-128"/>
            </a:endParaRPr>
          </a:p>
          <a:p>
            <a:pPr marL="0" indent="0">
              <a:buNone/>
            </a:pPr>
            <a:r>
              <a:rPr lang="ja-JP" altLang="en-US" sz="3200" dirty="0" smtClean="0">
                <a:latin typeface="ＭＳ Ｐゴシック" panose="020B0600070205080204" pitchFamily="50" charset="-128"/>
                <a:ea typeface="ＭＳ Ｐゴシック" panose="020B0600070205080204" pitchFamily="50" charset="-128"/>
              </a:rPr>
              <a:t>①視聴者の基本情報（性別・年代）</a:t>
            </a:r>
            <a:endParaRPr lang="en-US" altLang="ja-JP" sz="3200" dirty="0">
              <a:latin typeface="ＭＳ Ｐゴシック" panose="020B0600070205080204" pitchFamily="50" charset="-128"/>
              <a:ea typeface="ＭＳ Ｐゴシック" panose="020B0600070205080204" pitchFamily="50" charset="-128"/>
            </a:endParaRPr>
          </a:p>
          <a:p>
            <a:pPr marL="0" indent="0">
              <a:buNone/>
            </a:pPr>
            <a:r>
              <a:rPr lang="ja-JP" altLang="en-US" sz="3200" dirty="0">
                <a:latin typeface="ＭＳ Ｐゴシック" panose="020B0600070205080204" pitchFamily="50" charset="-128"/>
                <a:ea typeface="ＭＳ Ｐゴシック" panose="020B0600070205080204" pitchFamily="50" charset="-128"/>
              </a:rPr>
              <a:t>②</a:t>
            </a:r>
            <a:r>
              <a:rPr lang="ja-JP" altLang="en-US" sz="3200" dirty="0" smtClean="0">
                <a:latin typeface="ＭＳ Ｐゴシック" panose="020B0600070205080204" pitchFamily="50" charset="-128"/>
                <a:ea typeface="ＭＳ Ｐゴシック" panose="020B0600070205080204" pitchFamily="50" charset="-128"/>
              </a:rPr>
              <a:t>普段</a:t>
            </a:r>
            <a:r>
              <a:rPr lang="ja-JP" altLang="en-US" sz="3200" dirty="0">
                <a:latin typeface="ＭＳ Ｐゴシック" panose="020B0600070205080204" pitchFamily="50" charset="-128"/>
                <a:ea typeface="ＭＳ Ｐゴシック" panose="020B0600070205080204" pitchFamily="50" charset="-128"/>
              </a:rPr>
              <a:t>の動画視聴に関する質問</a:t>
            </a:r>
            <a:endParaRPr lang="en-US" altLang="ja-JP" sz="3200" dirty="0">
              <a:latin typeface="ＭＳ Ｐゴシック" panose="020B0600070205080204" pitchFamily="50" charset="-128"/>
              <a:ea typeface="ＭＳ Ｐゴシック" panose="020B0600070205080204" pitchFamily="50" charset="-128"/>
            </a:endParaRPr>
          </a:p>
          <a:p>
            <a:pPr marL="0" indent="0">
              <a:buNone/>
            </a:pPr>
            <a:r>
              <a:rPr lang="ja-JP" altLang="en-US" sz="3200" u="sng" dirty="0">
                <a:latin typeface="ＭＳ Ｐゴシック" panose="020B0600070205080204" pitchFamily="50" charset="-128"/>
                <a:ea typeface="ＭＳ Ｐゴシック" panose="020B0600070205080204" pitchFamily="50" charset="-128"/>
              </a:rPr>
              <a:t>③</a:t>
            </a:r>
            <a:r>
              <a:rPr lang="ja-JP" altLang="en-US" sz="3200" u="sng" dirty="0" smtClean="0">
                <a:latin typeface="ＭＳ Ｐゴシック" panose="020B0600070205080204" pitchFamily="50" charset="-128"/>
                <a:ea typeface="ＭＳ Ｐゴシック" panose="020B0600070205080204" pitchFamily="50" charset="-128"/>
              </a:rPr>
              <a:t>動画</a:t>
            </a:r>
            <a:r>
              <a:rPr lang="ja-JP" altLang="en-US" sz="3200" u="sng" dirty="0">
                <a:latin typeface="ＭＳ Ｐゴシック" panose="020B0600070205080204" pitchFamily="50" charset="-128"/>
                <a:ea typeface="ＭＳ Ｐゴシック" panose="020B0600070205080204" pitchFamily="50" charset="-128"/>
              </a:rPr>
              <a:t>視聴に関しての質問</a:t>
            </a:r>
            <a:endParaRPr lang="en-US" altLang="ja-JP" sz="3200" u="sng" dirty="0">
              <a:latin typeface="ＭＳ Ｐゴシック" panose="020B0600070205080204" pitchFamily="50" charset="-128"/>
              <a:ea typeface="ＭＳ Ｐゴシック" panose="020B0600070205080204" pitchFamily="50" charset="-128"/>
            </a:endParaRPr>
          </a:p>
          <a:p>
            <a:pPr marL="0" indent="0">
              <a:buNone/>
            </a:pPr>
            <a:endParaRPr lang="en-US" altLang="ja-JP" sz="3200" dirty="0">
              <a:latin typeface="ＭＳ Ｐゴシック" panose="020B0600070205080204" pitchFamily="50" charset="-128"/>
              <a:ea typeface="ＭＳ Ｐゴシック" panose="020B0600070205080204" pitchFamily="50" charset="-128"/>
            </a:endParaRPr>
          </a:p>
          <a:p>
            <a:pPr marL="0" indent="0">
              <a:buNone/>
            </a:pPr>
            <a:endParaRPr lang="en-US" altLang="ja-JP" sz="3200" dirty="0">
              <a:latin typeface="ＭＳ Ｐゴシック" panose="020B0600070205080204" pitchFamily="50" charset="-128"/>
              <a:ea typeface="ＭＳ Ｐゴシック" panose="020B0600070205080204" pitchFamily="50" charset="-128"/>
            </a:endParaRPr>
          </a:p>
        </p:txBody>
      </p:sp>
      <p:sp>
        <p:nvSpPr>
          <p:cNvPr id="4" name="フッター プレースホルダー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5" name="スライド番号プレースホルダー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F0ADFDF-7494-462A-BE98-A21DE53568CE}" type="slidenum">
              <a:rPr kumimoji="1" lang="ja-JP" altLang="en-US" sz="20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dirty="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10" name="テキスト ボックス 9">
            <a:extLst>
              <a:ext uri="{FF2B5EF4-FFF2-40B4-BE49-F238E27FC236}">
                <a16:creationId xmlns:a16="http://schemas.microsoft.com/office/drawing/2014/main" xmlns="" id="{08E78873-3D60-4647-8197-2B96BF4C86DC}"/>
              </a:ext>
            </a:extLst>
          </p:cNvPr>
          <p:cNvSpPr txBox="1"/>
          <p:nvPr/>
        </p:nvSpPr>
        <p:spPr>
          <a:xfrm>
            <a:off x="2037522" y="3782764"/>
            <a:ext cx="6842209" cy="1077218"/>
          </a:xfrm>
          <a:prstGeom prst="rect">
            <a:avLst/>
          </a:prstGeom>
          <a:noFill/>
        </p:spPr>
        <p:txBody>
          <a:bodyPr wrap="square" rtlCol="0">
            <a:spAutoFit/>
          </a:bodyPr>
          <a:lstStyle/>
          <a:p>
            <a:r>
              <a:rPr kumimoji="1" lang="ja-JP" altLang="en-US" sz="3200" dirty="0">
                <a:latin typeface="ＭＳ Ｐゴシック" panose="020B0600070205080204" pitchFamily="50" charset="-128"/>
                <a:ea typeface="ＭＳ Ｐゴシック" panose="020B0600070205080204" pitchFamily="50" charset="-128"/>
              </a:rPr>
              <a:t>ここでマニピュレーションチェックを実施</a:t>
            </a:r>
            <a:endParaRPr kumimoji="1" lang="en-US" altLang="ja-JP" sz="3200" dirty="0">
              <a:latin typeface="ＭＳ Ｐゴシック" panose="020B0600070205080204" pitchFamily="50" charset="-128"/>
              <a:ea typeface="ＭＳ Ｐゴシック" panose="020B0600070205080204" pitchFamily="50" charset="-128"/>
            </a:endParaRPr>
          </a:p>
          <a:p>
            <a:r>
              <a:rPr kumimoji="1" lang="ja-JP" altLang="en-US" sz="3200" dirty="0">
                <a:latin typeface="ＭＳ Ｐゴシック" panose="020B0600070205080204" pitchFamily="50" charset="-128"/>
                <a:ea typeface="ＭＳ Ｐゴシック" panose="020B0600070205080204" pitchFamily="50" charset="-128"/>
              </a:rPr>
              <a:t>＋視認できていたかなどを計る</a:t>
            </a:r>
          </a:p>
        </p:txBody>
      </p:sp>
      <p:sp>
        <p:nvSpPr>
          <p:cNvPr id="6" name="屈折矢印 5"/>
          <p:cNvSpPr/>
          <p:nvPr/>
        </p:nvSpPr>
        <p:spPr>
          <a:xfrm rot="5400000">
            <a:off x="1232693" y="3691851"/>
            <a:ext cx="796835" cy="81282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861665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参考文献・</a:t>
            </a:r>
            <a:r>
              <a:rPr kumimoji="1" lang="en-US" altLang="ja-JP" b="1" dirty="0">
                <a:solidFill>
                  <a:schemeClr val="bg1"/>
                </a:solidFill>
                <a:latin typeface="ＭＳ Ｐゴシック" panose="020B0600070205080204" pitchFamily="50" charset="-128"/>
                <a:ea typeface="ＭＳ Ｐゴシック" panose="020B0600070205080204" pitchFamily="50" charset="-128"/>
              </a:rPr>
              <a:t>URL</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a:bodyPr>
          <a:lstStyle/>
          <a:p>
            <a:r>
              <a:rPr kumimoji="1" lang="ja-JP" altLang="en-US" sz="1800" dirty="0">
                <a:latin typeface="HGSｺﾞｼｯｸE" panose="020B0900000000000000" pitchFamily="50" charset="-128"/>
                <a:ea typeface="HGSｺﾞｼｯｸE" panose="020B0900000000000000" pitchFamily="50" charset="-128"/>
              </a:rPr>
              <a:t>アスキー書籍編集部（</a:t>
            </a:r>
            <a:r>
              <a:rPr kumimoji="1" lang="en-US" altLang="ja-JP" sz="1800" dirty="0">
                <a:latin typeface="HGSｺﾞｼｯｸE" panose="020B0900000000000000" pitchFamily="50" charset="-128"/>
                <a:ea typeface="HGSｺﾞｼｯｸE" panose="020B0900000000000000" pitchFamily="50" charset="-128"/>
              </a:rPr>
              <a:t>2009</a:t>
            </a:r>
            <a:r>
              <a:rPr kumimoji="1" lang="ja-JP" altLang="en-US" sz="1800" dirty="0">
                <a:latin typeface="HGSｺﾞｼｯｸE" panose="020B0900000000000000" pitchFamily="50" charset="-128"/>
                <a:ea typeface="HGSｺﾞｼｯｸE" panose="020B0900000000000000" pitchFamily="50" charset="-128"/>
              </a:rPr>
              <a:t>）</a:t>
            </a:r>
            <a:r>
              <a:rPr kumimoji="1" lang="en-US" altLang="ja-JP" sz="1800" dirty="0">
                <a:latin typeface="HGSｺﾞｼｯｸE" panose="020B0900000000000000" pitchFamily="50" charset="-128"/>
                <a:ea typeface="HGSｺﾞｼｯｸE" panose="020B0900000000000000" pitchFamily="50" charset="-128"/>
              </a:rPr>
              <a:t>『</a:t>
            </a:r>
            <a:r>
              <a:rPr kumimoji="1" lang="ja-JP" altLang="en-US" sz="1800" dirty="0">
                <a:latin typeface="HGSｺﾞｼｯｸE" panose="020B0900000000000000" pitchFamily="50" charset="-128"/>
                <a:ea typeface="HGSｺﾞｼｯｸE" panose="020B0900000000000000" pitchFamily="50" charset="-128"/>
              </a:rPr>
              <a:t>最新！よくわかるインターネット広告</a:t>
            </a:r>
            <a:r>
              <a:rPr kumimoji="1" lang="en-US" altLang="ja-JP" sz="1800" dirty="0">
                <a:latin typeface="HGSｺﾞｼｯｸE" panose="020B0900000000000000" pitchFamily="50" charset="-128"/>
                <a:ea typeface="HGSｺﾞｼｯｸE" panose="020B0900000000000000" pitchFamily="50" charset="-128"/>
              </a:rPr>
              <a:t>』</a:t>
            </a:r>
          </a:p>
          <a:p>
            <a:r>
              <a:rPr lang="ja-JP" altLang="en-US" sz="1800" dirty="0">
                <a:latin typeface="HGSｺﾞｼｯｸE" panose="020B0900000000000000" pitchFamily="50" charset="-128"/>
                <a:ea typeface="HGSｺﾞｼｯｸE" panose="020B0900000000000000" pitchFamily="50" charset="-128"/>
              </a:rPr>
              <a:t>櫻沢信行・林</a:t>
            </a:r>
            <a:r>
              <a:rPr lang="ja-JP" altLang="en-US" sz="1800" dirty="0" err="1">
                <a:latin typeface="HGSｺﾞｼｯｸE" panose="020B0900000000000000" pitchFamily="50" charset="-128"/>
                <a:ea typeface="HGSｺﾞｼｯｸE" panose="020B0900000000000000" pitchFamily="50" charset="-128"/>
              </a:rPr>
              <a:t>なほ</a:t>
            </a:r>
            <a:r>
              <a:rPr lang="ja-JP" altLang="en-US" sz="1800" dirty="0">
                <a:latin typeface="HGSｺﾞｼｯｸE" panose="020B0900000000000000" pitchFamily="50" charset="-128"/>
                <a:ea typeface="HGSｺﾞｼｯｸE" panose="020B0900000000000000" pitchFamily="50" charset="-128"/>
              </a:rPr>
              <a:t>子（</a:t>
            </a:r>
            <a:r>
              <a:rPr lang="en-US" altLang="ja-JP" sz="1800" dirty="0">
                <a:latin typeface="HGSｺﾞｼｯｸE" panose="020B0900000000000000" pitchFamily="50" charset="-128"/>
                <a:ea typeface="HGSｺﾞｼｯｸE" panose="020B0900000000000000" pitchFamily="50" charset="-128"/>
              </a:rPr>
              <a:t>2010</a:t>
            </a:r>
            <a:r>
              <a:rPr lang="ja-JP" altLang="en-US" sz="1800" dirty="0">
                <a:latin typeface="HGSｺﾞｼｯｸE" panose="020B0900000000000000" pitchFamily="50" charset="-128"/>
                <a:ea typeface="HGSｺﾞｼｯｸE" panose="020B0900000000000000" pitchFamily="50" charset="-128"/>
              </a:rPr>
              <a:t>）</a:t>
            </a:r>
            <a:r>
              <a:rPr lang="en-US" altLang="ja-JP" sz="1800" dirty="0">
                <a:latin typeface="HGSｺﾞｼｯｸE" panose="020B0900000000000000" pitchFamily="50" charset="-128"/>
                <a:ea typeface="HGSｺﾞｼｯｸE" panose="020B0900000000000000" pitchFamily="50" charset="-128"/>
              </a:rPr>
              <a:t>『</a:t>
            </a:r>
            <a:r>
              <a:rPr lang="ja-JP" altLang="en-US" sz="1800" dirty="0">
                <a:latin typeface="HGSｺﾞｼｯｸE" panose="020B0900000000000000" pitchFamily="50" charset="-128"/>
                <a:ea typeface="HGSｺﾞｼｯｸE" panose="020B0900000000000000" pitchFamily="50" charset="-128"/>
              </a:rPr>
              <a:t>よくわかる</a:t>
            </a:r>
            <a:r>
              <a:rPr lang="en-US" altLang="ja-JP" sz="1800" dirty="0">
                <a:latin typeface="HGSｺﾞｼｯｸE" panose="020B0900000000000000" pitchFamily="50" charset="-128"/>
                <a:ea typeface="HGSｺﾞｼｯｸE" panose="020B0900000000000000" pitchFamily="50" charset="-128"/>
              </a:rPr>
              <a:t>Web</a:t>
            </a:r>
            <a:r>
              <a:rPr lang="ja-JP" altLang="en-US" sz="1800" dirty="0">
                <a:latin typeface="HGSｺﾞｼｯｸE" panose="020B0900000000000000" pitchFamily="50" charset="-128"/>
                <a:ea typeface="HGSｺﾞｼｯｸE" panose="020B0900000000000000" pitchFamily="50" charset="-128"/>
              </a:rPr>
              <a:t>＆モバイルマーケティングの教科書</a:t>
            </a:r>
            <a:r>
              <a:rPr lang="en-US" altLang="ja-JP" sz="1800" dirty="0">
                <a:latin typeface="HGSｺﾞｼｯｸE" panose="020B0900000000000000" pitchFamily="50" charset="-128"/>
                <a:ea typeface="HGSｺﾞｼｯｸE" panose="020B0900000000000000" pitchFamily="50" charset="-128"/>
              </a:rPr>
              <a:t>』</a:t>
            </a:r>
            <a:r>
              <a:rPr lang="ja-JP" altLang="en-US" sz="1800" dirty="0">
                <a:latin typeface="HGSｺﾞｼｯｸE" panose="020B0900000000000000" pitchFamily="50" charset="-128"/>
                <a:ea typeface="HGSｺﾞｼｯｸE" panose="020B0900000000000000" pitchFamily="50" charset="-128"/>
              </a:rPr>
              <a:t>株式会社マイナビ</a:t>
            </a:r>
            <a:endParaRPr lang="en-US" altLang="ja-JP" sz="1800" dirty="0">
              <a:latin typeface="HGSｺﾞｼｯｸE" panose="020B0900000000000000" pitchFamily="50" charset="-128"/>
              <a:ea typeface="HGSｺﾞｼｯｸE" panose="020B0900000000000000" pitchFamily="50" charset="-128"/>
            </a:endParaRPr>
          </a:p>
          <a:p>
            <a:r>
              <a:rPr kumimoji="1" lang="ja-JP" altLang="en-US" sz="1800" dirty="0">
                <a:latin typeface="HGSｺﾞｼｯｸE" panose="020B0900000000000000" pitchFamily="50" charset="-128"/>
                <a:ea typeface="HGSｺﾞｼｯｸE" panose="020B0900000000000000" pitchFamily="50" charset="-128"/>
              </a:rPr>
              <a:t>清水公一（</a:t>
            </a:r>
            <a:r>
              <a:rPr kumimoji="1" lang="en-US" altLang="ja-JP" sz="1800" dirty="0">
                <a:latin typeface="HGSｺﾞｼｯｸE" panose="020B0900000000000000" pitchFamily="50" charset="-128"/>
                <a:ea typeface="HGSｺﾞｼｯｸE" panose="020B0900000000000000" pitchFamily="50" charset="-128"/>
              </a:rPr>
              <a:t>1989</a:t>
            </a:r>
            <a:r>
              <a:rPr kumimoji="1" lang="ja-JP" altLang="en-US" sz="1800" dirty="0">
                <a:latin typeface="HGSｺﾞｼｯｸE" panose="020B0900000000000000" pitchFamily="50" charset="-128"/>
                <a:ea typeface="HGSｺﾞｼｯｸE" panose="020B0900000000000000" pitchFamily="50" charset="-128"/>
              </a:rPr>
              <a:t>）</a:t>
            </a:r>
            <a:r>
              <a:rPr kumimoji="1" lang="en-US" altLang="ja-JP" sz="1800" dirty="0">
                <a:latin typeface="HGSｺﾞｼｯｸE" panose="020B0900000000000000" pitchFamily="50" charset="-128"/>
                <a:ea typeface="HGSｺﾞｼｯｸE" panose="020B0900000000000000" pitchFamily="50" charset="-128"/>
              </a:rPr>
              <a:t>『</a:t>
            </a:r>
            <a:r>
              <a:rPr kumimoji="1" lang="ja-JP" altLang="en-US" sz="1800" dirty="0">
                <a:latin typeface="HGSｺﾞｼｯｸE" panose="020B0900000000000000" pitchFamily="50" charset="-128"/>
                <a:ea typeface="HGSｺﾞｼｯｸE" panose="020B0900000000000000" pitchFamily="50" charset="-128"/>
              </a:rPr>
              <a:t>広告の理論と戦略</a:t>
            </a:r>
            <a:r>
              <a:rPr kumimoji="1" lang="en-US" altLang="ja-JP" sz="1800" dirty="0">
                <a:latin typeface="HGSｺﾞｼｯｸE" panose="020B0900000000000000" pitchFamily="50" charset="-128"/>
                <a:ea typeface="HGSｺﾞｼｯｸE" panose="020B0900000000000000" pitchFamily="50" charset="-128"/>
              </a:rPr>
              <a:t>』</a:t>
            </a:r>
            <a:r>
              <a:rPr kumimoji="1" lang="ja-JP" altLang="en-US" sz="1800" dirty="0">
                <a:latin typeface="HGSｺﾞｼｯｸE" panose="020B0900000000000000" pitchFamily="50" charset="-128"/>
                <a:ea typeface="HGSｺﾞｼｯｸE" panose="020B0900000000000000" pitchFamily="50" charset="-128"/>
              </a:rPr>
              <a:t>創成社</a:t>
            </a:r>
            <a:endParaRPr kumimoji="1" lang="en-US" altLang="ja-JP" sz="1800" dirty="0">
              <a:latin typeface="HGSｺﾞｼｯｸE" panose="020B0900000000000000" pitchFamily="50" charset="-128"/>
              <a:ea typeface="HGSｺﾞｼｯｸE" panose="020B0900000000000000" pitchFamily="50" charset="-128"/>
            </a:endParaRPr>
          </a:p>
          <a:p>
            <a:r>
              <a:rPr lang="ja-JP" altLang="en-US" sz="1800" dirty="0">
                <a:latin typeface="HGSｺﾞｼｯｸE" panose="020B0900000000000000" pitchFamily="50" charset="-128"/>
                <a:ea typeface="HGSｺﾞｼｯｸE" panose="020B0900000000000000" pitchFamily="50" charset="-128"/>
              </a:rPr>
              <a:t>佐藤和明（</a:t>
            </a:r>
            <a:r>
              <a:rPr lang="en-US" altLang="ja-JP" sz="1800" dirty="0">
                <a:latin typeface="HGSｺﾞｼｯｸE" panose="020B0900000000000000" pitchFamily="50" charset="-128"/>
                <a:ea typeface="HGSｺﾞｼｯｸE" panose="020B0900000000000000" pitchFamily="50" charset="-128"/>
              </a:rPr>
              <a:t>2010</a:t>
            </a:r>
            <a:r>
              <a:rPr lang="ja-JP" altLang="en-US" sz="1800" dirty="0">
                <a:latin typeface="HGSｺﾞｼｯｸE" panose="020B0900000000000000" pitchFamily="50" charset="-128"/>
                <a:ea typeface="HGSｺﾞｼｯｸE" panose="020B0900000000000000" pitchFamily="50" charset="-128"/>
              </a:rPr>
              <a:t>）</a:t>
            </a:r>
            <a:r>
              <a:rPr lang="en-US" altLang="ja-JP" sz="1800" dirty="0">
                <a:latin typeface="HGSｺﾞｼｯｸE" panose="020B0900000000000000" pitchFamily="50" charset="-128"/>
                <a:ea typeface="HGSｺﾞｼｯｸE" panose="020B0900000000000000" pitchFamily="50" charset="-128"/>
              </a:rPr>
              <a:t>『</a:t>
            </a:r>
            <a:r>
              <a:rPr lang="ja-JP" altLang="en-US" sz="1800" dirty="0">
                <a:latin typeface="HGSｺﾞｼｯｸE" panose="020B0900000000000000" pitchFamily="50" charset="-128"/>
                <a:ea typeface="HGSｺﾞｼｯｸE" panose="020B0900000000000000" pitchFamily="50" charset="-128"/>
              </a:rPr>
              <a:t>最新ネット広告＆モバイル広告が</a:t>
            </a:r>
            <a:r>
              <a:rPr lang="ja-JP" altLang="en-US" sz="1800" dirty="0" err="1">
                <a:latin typeface="HGSｺﾞｼｯｸE" panose="020B0900000000000000" pitchFamily="50" charset="-128"/>
                <a:ea typeface="HGSｺﾞｼｯｸE" panose="020B0900000000000000" pitchFamily="50" charset="-128"/>
              </a:rPr>
              <a:t>よ</a:t>
            </a:r>
            <a:r>
              <a:rPr lang="ja-JP" altLang="en-US" sz="1800" dirty="0">
                <a:latin typeface="HGSｺﾞｼｯｸE" panose="020B0900000000000000" pitchFamily="50" charset="-128"/>
                <a:ea typeface="HGSｺﾞｼｯｸE" panose="020B0900000000000000" pitchFamily="50" charset="-128"/>
              </a:rPr>
              <a:t>～</a:t>
            </a:r>
            <a:r>
              <a:rPr lang="ja-JP" altLang="en-US" sz="1800" dirty="0" err="1">
                <a:latin typeface="HGSｺﾞｼｯｸE" panose="020B0900000000000000" pitchFamily="50" charset="-128"/>
                <a:ea typeface="HGSｺﾞｼｯｸE" panose="020B0900000000000000" pitchFamily="50" charset="-128"/>
              </a:rPr>
              <a:t>く</a:t>
            </a:r>
            <a:r>
              <a:rPr lang="ja-JP" altLang="en-US" sz="1800" dirty="0">
                <a:latin typeface="HGSｺﾞｼｯｸE" panose="020B0900000000000000" pitchFamily="50" charset="-128"/>
                <a:ea typeface="HGSｺﾞｼｯｸE" panose="020B0900000000000000" pitchFamily="50" charset="-128"/>
              </a:rPr>
              <a:t>わかる本</a:t>
            </a:r>
            <a:r>
              <a:rPr lang="en-US" altLang="ja-JP" sz="1800" dirty="0">
                <a:latin typeface="HGSｺﾞｼｯｸE" panose="020B0900000000000000" pitchFamily="50" charset="-128"/>
                <a:ea typeface="HGSｺﾞｼｯｸE" panose="020B0900000000000000" pitchFamily="50" charset="-128"/>
              </a:rPr>
              <a:t>』</a:t>
            </a:r>
            <a:r>
              <a:rPr lang="ja-JP" altLang="en-US" sz="1800" dirty="0">
                <a:latin typeface="HGSｺﾞｼｯｸE" panose="020B0900000000000000" pitchFamily="50" charset="-128"/>
                <a:ea typeface="HGSｺﾞｼｯｸE" panose="020B0900000000000000" pitchFamily="50" charset="-128"/>
              </a:rPr>
              <a:t>三松堂印刷株式会社</a:t>
            </a:r>
            <a:endParaRPr lang="en-US" altLang="ja-JP" sz="1800" dirty="0">
              <a:latin typeface="HGSｺﾞｼｯｸE" panose="020B0900000000000000" pitchFamily="50" charset="-128"/>
              <a:ea typeface="HGSｺﾞｼｯｸE" panose="020B0900000000000000" pitchFamily="50" charset="-128"/>
            </a:endParaRPr>
          </a:p>
          <a:p>
            <a:r>
              <a:rPr lang="ja-JP" altLang="en-US" sz="1800" dirty="0">
                <a:latin typeface="HGSｺﾞｼｯｸE" panose="020B0900000000000000" pitchFamily="50" charset="-128"/>
                <a:ea typeface="HGSｺﾞｼｯｸE" panose="020B0900000000000000" pitchFamily="50" charset="-128"/>
              </a:rPr>
              <a:t>小川孔輔（</a:t>
            </a:r>
            <a:r>
              <a:rPr lang="en-US" altLang="ja-JP" sz="1800" dirty="0">
                <a:latin typeface="HGSｺﾞｼｯｸE" panose="020B0900000000000000" pitchFamily="50" charset="-128"/>
                <a:ea typeface="HGSｺﾞｼｯｸE" panose="020B0900000000000000" pitchFamily="50" charset="-128"/>
              </a:rPr>
              <a:t>2009</a:t>
            </a:r>
            <a:r>
              <a:rPr lang="ja-JP" altLang="en-US" sz="1800" dirty="0">
                <a:latin typeface="HGSｺﾞｼｯｸE" panose="020B0900000000000000" pitchFamily="50" charset="-128"/>
                <a:ea typeface="HGSｺﾞｼｯｸE" panose="020B0900000000000000" pitchFamily="50" charset="-128"/>
              </a:rPr>
              <a:t>）</a:t>
            </a:r>
            <a:r>
              <a:rPr lang="en-US" altLang="ja-JP" sz="1800" dirty="0">
                <a:latin typeface="HGSｺﾞｼｯｸE" panose="020B0900000000000000" pitchFamily="50" charset="-128"/>
                <a:ea typeface="HGSｺﾞｼｯｸE" panose="020B0900000000000000" pitchFamily="50" charset="-128"/>
              </a:rPr>
              <a:t>『</a:t>
            </a:r>
            <a:r>
              <a:rPr lang="ja-JP" altLang="en-US" sz="1800" dirty="0">
                <a:latin typeface="HGSｺﾞｼｯｸE" panose="020B0900000000000000" pitchFamily="50" charset="-128"/>
                <a:ea typeface="HGSｺﾞｼｯｸE" panose="020B0900000000000000" pitchFamily="50" charset="-128"/>
              </a:rPr>
              <a:t>マーケティング入門</a:t>
            </a:r>
            <a:r>
              <a:rPr lang="en-US" altLang="ja-JP" sz="1800" dirty="0">
                <a:latin typeface="HGSｺﾞｼｯｸE" panose="020B0900000000000000" pitchFamily="50" charset="-128"/>
                <a:ea typeface="HGSｺﾞｼｯｸE" panose="020B0900000000000000" pitchFamily="50" charset="-128"/>
              </a:rPr>
              <a:t>』</a:t>
            </a:r>
            <a:r>
              <a:rPr lang="ja-JP" altLang="en-US" sz="1800" dirty="0">
                <a:latin typeface="HGSｺﾞｼｯｸE" panose="020B0900000000000000" pitchFamily="50" charset="-128"/>
                <a:ea typeface="HGSｺﾞｼｯｸE" panose="020B0900000000000000" pitchFamily="50" charset="-128"/>
              </a:rPr>
              <a:t>日本経済新聞出版社</a:t>
            </a:r>
            <a:endParaRPr lang="en-US" altLang="ja-JP" sz="1800" dirty="0">
              <a:latin typeface="HGSｺﾞｼｯｸE" panose="020B0900000000000000" pitchFamily="50" charset="-128"/>
              <a:ea typeface="HGSｺﾞｼｯｸE" panose="020B0900000000000000" pitchFamily="50" charset="-128"/>
            </a:endParaRPr>
          </a:p>
          <a:p>
            <a:r>
              <a:rPr kumimoji="1" lang="ja-JP" altLang="en-US" sz="1800" dirty="0">
                <a:latin typeface="HGSｺﾞｼｯｸE" panose="020B0900000000000000" pitchFamily="50" charset="-128"/>
                <a:ea typeface="HGSｺﾞｼｯｸE" panose="020B0900000000000000" pitchFamily="50" charset="-128"/>
              </a:rPr>
              <a:t>馬場房子（</a:t>
            </a:r>
            <a:r>
              <a:rPr kumimoji="1" lang="en-US" altLang="ja-JP" sz="1800" dirty="0">
                <a:latin typeface="HGSｺﾞｼｯｸE" panose="020B0900000000000000" pitchFamily="50" charset="-128"/>
                <a:ea typeface="HGSｺﾞｼｯｸE" panose="020B0900000000000000" pitchFamily="50" charset="-128"/>
              </a:rPr>
              <a:t>1977</a:t>
            </a:r>
            <a:r>
              <a:rPr kumimoji="1" lang="ja-JP" altLang="en-US" sz="1800" dirty="0">
                <a:latin typeface="HGSｺﾞｼｯｸE" panose="020B0900000000000000" pitchFamily="50" charset="-128"/>
                <a:ea typeface="HGSｺﾞｼｯｸE" panose="020B0900000000000000" pitchFamily="50" charset="-128"/>
              </a:rPr>
              <a:t>）</a:t>
            </a:r>
            <a:r>
              <a:rPr kumimoji="1" lang="en-US" altLang="ja-JP" sz="1800" dirty="0">
                <a:latin typeface="HGSｺﾞｼｯｸE" panose="020B0900000000000000" pitchFamily="50" charset="-128"/>
                <a:ea typeface="HGSｺﾞｼｯｸE" panose="020B0900000000000000" pitchFamily="50" charset="-128"/>
              </a:rPr>
              <a:t>『</a:t>
            </a:r>
            <a:r>
              <a:rPr kumimoji="1" lang="ja-JP" altLang="en-US" sz="1800" dirty="0">
                <a:latin typeface="HGSｺﾞｼｯｸE" panose="020B0900000000000000" pitchFamily="50" charset="-128"/>
                <a:ea typeface="HGSｺﾞｼｯｸE" panose="020B0900000000000000" pitchFamily="50" charset="-128"/>
              </a:rPr>
              <a:t>消費者心理学</a:t>
            </a:r>
            <a:r>
              <a:rPr kumimoji="1" lang="en-US" altLang="ja-JP" sz="1800" dirty="0">
                <a:latin typeface="HGSｺﾞｼｯｸE" panose="020B0900000000000000" pitchFamily="50" charset="-128"/>
                <a:ea typeface="HGSｺﾞｼｯｸE" panose="020B0900000000000000" pitchFamily="50" charset="-128"/>
              </a:rPr>
              <a:t>』</a:t>
            </a:r>
            <a:endParaRPr lang="en-US" altLang="ja-JP" sz="1800" dirty="0">
              <a:latin typeface="HGSｺﾞｼｯｸE" panose="020B0900000000000000" pitchFamily="50" charset="-128"/>
              <a:ea typeface="HGSｺﾞｼｯｸE" panose="020B0900000000000000" pitchFamily="50" charset="-128"/>
            </a:endParaRPr>
          </a:p>
          <a:p>
            <a:endParaRPr lang="en-US" altLang="ja-JP" sz="1800" dirty="0">
              <a:latin typeface="HGSｺﾞｼｯｸE" panose="020B0900000000000000" pitchFamily="50" charset="-128"/>
              <a:ea typeface="HGSｺﾞｼｯｸE" panose="020B0900000000000000" pitchFamily="50" charset="-128"/>
            </a:endParaRPr>
          </a:p>
          <a:p>
            <a:endParaRPr lang="en-US" altLang="ja-JP" sz="1800" dirty="0">
              <a:latin typeface="HGSｺﾞｼｯｸE" panose="020B0900000000000000" pitchFamily="50" charset="-128"/>
              <a:ea typeface="HGSｺﾞｼｯｸE" panose="020B0900000000000000" pitchFamily="50" charset="-128"/>
            </a:endParaRPr>
          </a:p>
          <a:p>
            <a:endParaRPr lang="en-US" altLang="ja-JP" sz="1800" dirty="0">
              <a:latin typeface="HGSｺﾞｼｯｸE" panose="020B0900000000000000" pitchFamily="50" charset="-128"/>
              <a:ea typeface="HGSｺﾞｼｯｸE" panose="020B0900000000000000" pitchFamily="50" charset="-128"/>
            </a:endParaRPr>
          </a:p>
          <a:p>
            <a:endParaRPr lang="en-US" altLang="ja-JP" sz="1800" dirty="0">
              <a:latin typeface="HGSｺﾞｼｯｸE" panose="020B0900000000000000" pitchFamily="50" charset="-128"/>
              <a:ea typeface="HGSｺﾞｼｯｸE" panose="020B0900000000000000" pitchFamily="50" charset="-128"/>
            </a:endParaRPr>
          </a:p>
          <a:p>
            <a:endParaRPr lang="en-US" altLang="ja-JP" sz="1800" dirty="0">
              <a:latin typeface="HGSｺﾞｼｯｸE" panose="020B0900000000000000" pitchFamily="50" charset="-128"/>
              <a:ea typeface="HGSｺﾞｼｯｸE" panose="020B0900000000000000" pitchFamily="50" charset="-128"/>
            </a:endParaRPr>
          </a:p>
          <a:p>
            <a:endParaRPr kumimoji="1" lang="en-US" altLang="ja-JP" sz="1800" dirty="0">
              <a:latin typeface="HGSｺﾞｼｯｸE" panose="020B0900000000000000" pitchFamily="50" charset="-128"/>
              <a:ea typeface="HGSｺﾞｼｯｸE" panose="020B0900000000000000" pitchFamily="50" charset="-128"/>
            </a:endParaRPr>
          </a:p>
        </p:txBody>
      </p:sp>
      <p:sp>
        <p:nvSpPr>
          <p:cNvPr id="4" name="フッター プレースホルダー 3">
            <a:extLst>
              <a:ext uri="{FF2B5EF4-FFF2-40B4-BE49-F238E27FC236}">
                <a16:creationId xmlns:a16="http://schemas.microsoft.com/office/drawing/2014/main" xmlns="" id="{C12DBB77-D4FE-4950-94B0-54F61A276C0A}"/>
              </a:ext>
            </a:extLst>
          </p:cNvPr>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z="2000" smtClean="0"/>
              <a:t>35</a:t>
            </a:fld>
            <a:endParaRPr kumimoji="1" lang="ja-JP" altLang="en-US" sz="2000" dirty="0"/>
          </a:p>
        </p:txBody>
      </p:sp>
    </p:spTree>
    <p:extLst>
      <p:ext uri="{BB962C8B-B14F-4D97-AF65-F5344CB8AC3E}">
        <p14:creationId xmlns:p14="http://schemas.microsoft.com/office/powerpoint/2010/main" val="15045714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b="1" dirty="0">
                <a:solidFill>
                  <a:schemeClr val="bg1"/>
                </a:solidFill>
                <a:latin typeface="ＭＳ Ｐゴシック" panose="020B0600070205080204" pitchFamily="50" charset="-128"/>
                <a:ea typeface="ＭＳ Ｐゴシック" panose="020B0600070205080204" pitchFamily="50" charset="-128"/>
              </a:rPr>
              <a:t>参考文献・</a:t>
            </a:r>
            <a:r>
              <a:rPr kumimoji="1" lang="en-US" altLang="ja-JP" b="1" dirty="0">
                <a:solidFill>
                  <a:schemeClr val="bg1"/>
                </a:solidFill>
                <a:latin typeface="ＭＳ Ｐゴシック" panose="020B0600070205080204" pitchFamily="50" charset="-128"/>
                <a:ea typeface="ＭＳ Ｐゴシック" panose="020B0600070205080204" pitchFamily="50" charset="-128"/>
              </a:rPr>
              <a:t>URL</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fontScale="77500" lnSpcReduction="20000"/>
          </a:bodyPr>
          <a:lstStyle/>
          <a:p>
            <a:r>
              <a:rPr lang="ja-JP" altLang="en-US" sz="1600" dirty="0">
                <a:latin typeface="HGSｺﾞｼｯｸE" panose="020B0900000000000000" pitchFamily="50" charset="-128"/>
                <a:ea typeface="HGSｺﾞｼｯｸE" panose="020B0900000000000000" pitchFamily="50" charset="-128"/>
              </a:rPr>
              <a:t>「</a:t>
            </a:r>
            <a:r>
              <a:rPr lang="en-US" altLang="ja-JP" sz="1600" dirty="0">
                <a:latin typeface="HGSｺﾞｼｯｸE" panose="020B0900000000000000" pitchFamily="50" charset="-128"/>
                <a:ea typeface="HGSｺﾞｼｯｸE" panose="020B0900000000000000" pitchFamily="50" charset="-128"/>
              </a:rPr>
              <a:t>2016</a:t>
            </a:r>
            <a:r>
              <a:rPr lang="ja-JP" altLang="en-US" sz="1600" dirty="0">
                <a:latin typeface="HGSｺﾞｼｯｸE" panose="020B0900000000000000" pitchFamily="50" charset="-128"/>
                <a:ea typeface="HGSｺﾞｼｯｸE" panose="020B0900000000000000" pitchFamily="50" charset="-128"/>
              </a:rPr>
              <a:t>年インターネット広告市場規模推計調査～</a:t>
            </a:r>
            <a:r>
              <a:rPr lang="en-US" altLang="ja-JP" sz="1600" dirty="0">
                <a:latin typeface="HGSｺﾞｼｯｸE" panose="020B0900000000000000" pitchFamily="50" charset="-128"/>
                <a:ea typeface="HGSｺﾞｼｯｸE" panose="020B0900000000000000" pitchFamily="50" charset="-128"/>
              </a:rPr>
              <a:t>D2C/CCI</a:t>
            </a:r>
            <a:r>
              <a:rPr lang="ja-JP" altLang="en-US" sz="1600" dirty="0">
                <a:latin typeface="HGSｺﾞｼｯｸE" panose="020B0900000000000000" pitchFamily="50" charset="-128"/>
                <a:ea typeface="HGSｺﾞｼｯｸE" panose="020B0900000000000000" pitchFamily="50" charset="-128"/>
              </a:rPr>
              <a:t>が独自推計～」</a:t>
            </a:r>
            <a:r>
              <a:rPr lang="en-US" altLang="ja-JP" sz="1600" dirty="0">
                <a:latin typeface="HGSｺﾞｼｯｸE" panose="020B0900000000000000" pitchFamily="50" charset="-128"/>
                <a:ea typeface="HGSｺﾞｼｯｸE" panose="020B0900000000000000" pitchFamily="50" charset="-128"/>
              </a:rPr>
              <a:t> </a:t>
            </a:r>
            <a:r>
              <a:rPr lang="en-US" altLang="ja-JP" sz="1600" dirty="0">
                <a:latin typeface="HGSｺﾞｼｯｸE" panose="020B0900000000000000" pitchFamily="50" charset="-128"/>
                <a:ea typeface="HGSｺﾞｼｯｸE" panose="020B0900000000000000" pitchFamily="50" charset="-128"/>
                <a:hlinkClick r:id="rId2"/>
              </a:rPr>
              <a:t>http://www.d2c.co.jp/news/2017/04/17/1763/</a:t>
            </a:r>
            <a:endParaRPr lang="en-US" altLang="ja-JP" sz="1600" dirty="0">
              <a:latin typeface="HGSｺﾞｼｯｸE" panose="020B0900000000000000" pitchFamily="50" charset="-128"/>
              <a:ea typeface="HGSｺﾞｼｯｸE" panose="020B0900000000000000" pitchFamily="50" charset="-128"/>
            </a:endParaRPr>
          </a:p>
          <a:p>
            <a:r>
              <a:rPr lang="en-US" altLang="ja-JP" sz="1600" dirty="0" err="1">
                <a:latin typeface="HGSｺﾞｼｯｸE" panose="020B0900000000000000" pitchFamily="50" charset="-128"/>
                <a:ea typeface="HGSｺﾞｼｯｸE" panose="020B0900000000000000" pitchFamily="50" charset="-128"/>
              </a:rPr>
              <a:t>CyberAgent</a:t>
            </a:r>
            <a:r>
              <a:rPr lang="en-US" altLang="ja-JP" sz="1600" dirty="0">
                <a:latin typeface="HGSｺﾞｼｯｸE" panose="020B0900000000000000" pitchFamily="50" charset="-128"/>
                <a:ea typeface="HGSｺﾞｼｯｸE" panose="020B0900000000000000" pitchFamily="50" charset="-128"/>
              </a:rPr>
              <a:t> AD.AGENCY</a:t>
            </a:r>
            <a:r>
              <a:rPr lang="ja-JP" altLang="en-US" sz="1600" dirty="0">
                <a:latin typeface="HGSｺﾞｼｯｸE" panose="020B0900000000000000" pitchFamily="50" charset="-128"/>
                <a:ea typeface="HGSｺﾞｼｯｸE" panose="020B0900000000000000" pitchFamily="50" charset="-128"/>
              </a:rPr>
              <a:t> </a:t>
            </a:r>
            <a:r>
              <a:rPr lang="en-US" altLang="ja-JP" sz="1600" dirty="0">
                <a:latin typeface="HGSｺﾞｼｯｸE" panose="020B0900000000000000" pitchFamily="50" charset="-128"/>
                <a:ea typeface="HGSｺﾞｼｯｸE" panose="020B0900000000000000" pitchFamily="50" charset="-128"/>
                <a:hlinkClick r:id="rId3"/>
              </a:rPr>
              <a:t>http://www.cyberagent-adagency.com/news/110/</a:t>
            </a:r>
            <a:endParaRPr lang="en-US" altLang="ja-JP" sz="1600" dirty="0">
              <a:latin typeface="HGSｺﾞｼｯｸE" panose="020B0900000000000000" pitchFamily="50" charset="-128"/>
              <a:ea typeface="HGSｺﾞｼｯｸE" panose="020B0900000000000000" pitchFamily="50" charset="-128"/>
            </a:endParaRPr>
          </a:p>
          <a:p>
            <a:r>
              <a:rPr lang="en-US" altLang="ja-JP" sz="1600" dirty="0">
                <a:latin typeface="HGSｺﾞｼｯｸE" panose="020B0900000000000000" pitchFamily="50" charset="-128"/>
                <a:ea typeface="HGSｺﾞｼｯｸE" panose="020B0900000000000000" pitchFamily="50" charset="-128"/>
                <a:hlinkClick r:id="rId4"/>
              </a:rPr>
              <a:t>content/uploads/2017/02/Magna.IPGlab_Turbocharging-Your-Skippable-Pre-Roll-Campaign_external.pdf</a:t>
            </a:r>
            <a:endParaRPr lang="en-US" altLang="ja-JP" sz="1600" dirty="0">
              <a:latin typeface="HGSｺﾞｼｯｸE" panose="020B0900000000000000" pitchFamily="50" charset="-128"/>
              <a:ea typeface="HGSｺﾞｼｯｸE" panose="020B0900000000000000" pitchFamily="50" charset="-128"/>
            </a:endParaRPr>
          </a:p>
          <a:p>
            <a:r>
              <a:rPr lang="en-US" altLang="ja-JP" sz="1600" dirty="0">
                <a:latin typeface="HGSｺﾞｼｯｸE" panose="020B0900000000000000" pitchFamily="50" charset="-128"/>
                <a:ea typeface="HGSｺﾞｼｯｸE" panose="020B0900000000000000" pitchFamily="50" charset="-128"/>
              </a:rPr>
              <a:t>goo</a:t>
            </a:r>
            <a:r>
              <a:rPr lang="ja-JP" altLang="en-US" sz="1600" dirty="0">
                <a:latin typeface="HGSｺﾞｼｯｸE" panose="020B0900000000000000" pitchFamily="50" charset="-128"/>
                <a:ea typeface="HGSｺﾞｼｯｸE" panose="020B0900000000000000" pitchFamily="50" charset="-128"/>
              </a:rPr>
              <a:t>ニュース </a:t>
            </a:r>
            <a:r>
              <a:rPr lang="en-US" altLang="ja-JP" sz="1600" dirty="0">
                <a:latin typeface="HGSｺﾞｼｯｸE" panose="020B0900000000000000" pitchFamily="50" charset="-128"/>
                <a:ea typeface="HGSｺﾞｼｯｸE" panose="020B0900000000000000" pitchFamily="50" charset="-128"/>
                <a:hlinkClick r:id="rId5"/>
              </a:rPr>
              <a:t>https://news.goo.ne.jp/article/markezine/bizskills/markezine_26021.html</a:t>
            </a:r>
            <a:endParaRPr lang="en-US" altLang="ja-JP" sz="1600" dirty="0">
              <a:latin typeface="HGSｺﾞｼｯｸE" panose="020B0900000000000000" pitchFamily="50" charset="-128"/>
              <a:ea typeface="HGSｺﾞｼｯｸE" panose="020B0900000000000000" pitchFamily="50" charset="-128"/>
            </a:endParaRPr>
          </a:p>
          <a:p>
            <a:r>
              <a:rPr lang="en-US" altLang="ja-JP" sz="1600" dirty="0">
                <a:latin typeface="HGSｺﾞｼｯｸE" panose="020B0900000000000000" pitchFamily="50" charset="-128"/>
                <a:ea typeface="HGSｺﾞｼｯｸE" panose="020B0900000000000000" pitchFamily="50" charset="-128"/>
              </a:rPr>
              <a:t>YouTube</a:t>
            </a:r>
            <a:r>
              <a:rPr lang="ja-JP" altLang="en-US" sz="1600" dirty="0">
                <a:latin typeface="HGSｺﾞｼｯｸE" panose="020B0900000000000000" pitchFamily="50" charset="-128"/>
                <a:ea typeface="HGSｺﾞｼｯｸE" panose="020B0900000000000000" pitchFamily="50" charset="-128"/>
              </a:rPr>
              <a:t>公式サイト </a:t>
            </a:r>
            <a:r>
              <a:rPr lang="en-US" altLang="ja-JP" sz="1600" dirty="0">
                <a:latin typeface="HGSｺﾞｼｯｸE" panose="020B0900000000000000" pitchFamily="50" charset="-128"/>
                <a:ea typeface="HGSｺﾞｼｯｸE" panose="020B0900000000000000" pitchFamily="50" charset="-128"/>
                <a:hlinkClick r:id="rId6"/>
              </a:rPr>
              <a:t>https://supportgoogle.com/displayspecs/answer/6244557?hl=ja&amp;ref_topic=6244532</a:t>
            </a:r>
            <a:endParaRPr lang="en-US" altLang="ja-JP" sz="1600" dirty="0">
              <a:latin typeface="HGSｺﾞｼｯｸE" panose="020B0900000000000000" pitchFamily="50" charset="-128"/>
              <a:ea typeface="HGSｺﾞｼｯｸE" panose="020B0900000000000000" pitchFamily="50" charset="-128"/>
            </a:endParaRPr>
          </a:p>
          <a:p>
            <a:r>
              <a:rPr lang="ja-JP" altLang="en-US" sz="1600" dirty="0">
                <a:latin typeface="HGSｺﾞｼｯｸE" panose="020B0900000000000000" pitchFamily="50" charset="-128"/>
                <a:ea typeface="HGSｺﾞｼｯｸE" panose="020B0900000000000000" pitchFamily="50" charset="-128"/>
              </a:rPr>
              <a:t>「動画広告の最新情報 </a:t>
            </a:r>
            <a:r>
              <a:rPr lang="en-US" altLang="ja-JP" sz="1600" dirty="0" err="1">
                <a:latin typeface="HGSｺﾞｼｯｸE" panose="020B0900000000000000" pitchFamily="50" charset="-128"/>
                <a:ea typeface="HGSｺﾞｼｯｸE" panose="020B0900000000000000" pitchFamily="50" charset="-128"/>
              </a:rPr>
              <a:t>movieTIMES</a:t>
            </a:r>
            <a:r>
              <a:rPr lang="en-US" altLang="ja-JP" sz="1600" dirty="0">
                <a:latin typeface="HGSｺﾞｼｯｸE" panose="020B0900000000000000" pitchFamily="50" charset="-128"/>
                <a:ea typeface="HGSｺﾞｼｯｸE" panose="020B0900000000000000" pitchFamily="50" charset="-128"/>
              </a:rPr>
              <a:t> </a:t>
            </a:r>
            <a:r>
              <a:rPr lang="en-US" altLang="ja-JP" sz="1600" dirty="0">
                <a:latin typeface="HGSｺﾞｼｯｸE" panose="020B0900000000000000" pitchFamily="50" charset="-128"/>
                <a:ea typeface="HGSｺﾞｼｯｸE" panose="020B0900000000000000" pitchFamily="50" charset="-128"/>
                <a:hlinkClick r:id="rId7"/>
              </a:rPr>
              <a:t>http://www.movie-times.tv/feature/9518/</a:t>
            </a:r>
            <a:endParaRPr lang="en-US" altLang="ja-JP" sz="1600" dirty="0">
              <a:latin typeface="HGSｺﾞｼｯｸE" panose="020B0900000000000000" pitchFamily="50" charset="-128"/>
              <a:ea typeface="HGSｺﾞｼｯｸE" panose="020B0900000000000000" pitchFamily="50" charset="-128"/>
            </a:endParaRPr>
          </a:p>
          <a:p>
            <a:r>
              <a:rPr lang="ja-JP" altLang="en-US" sz="1600" dirty="0">
                <a:latin typeface="HGSｺﾞｼｯｸE" panose="020B0900000000000000" pitchFamily="50" charset="-128"/>
                <a:ea typeface="HGSｺﾞｼｯｸE" panose="020B0900000000000000" pitchFamily="50" charset="-128"/>
              </a:rPr>
              <a:t>「</a:t>
            </a:r>
            <a:r>
              <a:rPr lang="en-US" altLang="ja-JP" sz="1600" dirty="0">
                <a:latin typeface="HGSｺﾞｼｯｸE" panose="020B0900000000000000" pitchFamily="50" charset="-128"/>
                <a:ea typeface="HGSｺﾞｼｯｸE" panose="020B0900000000000000" pitchFamily="50" charset="-128"/>
              </a:rPr>
              <a:t>Inside </a:t>
            </a:r>
            <a:r>
              <a:rPr lang="en-US" altLang="ja-JP" sz="1600" dirty="0" err="1">
                <a:latin typeface="HGSｺﾞｼｯｸE" panose="020B0900000000000000" pitchFamily="50" charset="-128"/>
                <a:ea typeface="HGSｺﾞｼｯｸE" panose="020B0900000000000000" pitchFamily="50" charset="-128"/>
              </a:rPr>
              <a:t>Adword</a:t>
            </a:r>
            <a:r>
              <a:rPr lang="en-US" altLang="ja-JP" sz="1600" dirty="0">
                <a:latin typeface="HGSｺﾞｼｯｸE" panose="020B0900000000000000" pitchFamily="50" charset="-128"/>
                <a:ea typeface="HGSｺﾞｼｯｸE" panose="020B0900000000000000" pitchFamily="50" charset="-128"/>
              </a:rPr>
              <a:t>-Japan</a:t>
            </a:r>
            <a:r>
              <a:rPr lang="ja-JP" altLang="en-US" sz="1600" dirty="0">
                <a:latin typeface="HGSｺﾞｼｯｸE" panose="020B0900000000000000" pitchFamily="50" charset="-128"/>
                <a:ea typeface="HGSｺﾞｼｯｸE" panose="020B0900000000000000" pitchFamily="50" charset="-128"/>
              </a:rPr>
              <a:t>」</a:t>
            </a:r>
            <a:r>
              <a:rPr lang="en-US" altLang="ja-JP" sz="1600" dirty="0">
                <a:latin typeface="HGSｺﾞｼｯｸE" panose="020B0900000000000000" pitchFamily="50" charset="-128"/>
                <a:ea typeface="HGSｺﾞｼｯｸE" panose="020B0900000000000000" pitchFamily="50" charset="-128"/>
                <a:hlinkClick r:id="rId8"/>
              </a:rPr>
              <a:t>https://adwords-ja.blogspot.jp/2015/07/case-study-brandlift-searchlift.html</a:t>
            </a:r>
            <a:endParaRPr lang="en-US" altLang="ja-JP" sz="1600" dirty="0">
              <a:latin typeface="HGSｺﾞｼｯｸE" panose="020B0900000000000000" pitchFamily="50" charset="-128"/>
              <a:ea typeface="HGSｺﾞｼｯｸE" panose="020B0900000000000000" pitchFamily="50" charset="-128"/>
            </a:endParaRPr>
          </a:p>
          <a:p>
            <a:r>
              <a:rPr lang="ja-JP" altLang="en-US" sz="1600" dirty="0">
                <a:latin typeface="HGSｺﾞｼｯｸE" panose="020B0900000000000000" pitchFamily="50" charset="-128"/>
                <a:ea typeface="HGSｺﾞｼｯｸE" panose="020B0900000000000000" pitchFamily="50" charset="-128"/>
              </a:rPr>
              <a:t>マイナビニュース </a:t>
            </a:r>
            <a:r>
              <a:rPr lang="en-US" altLang="ja-JP" sz="1600" dirty="0">
                <a:latin typeface="HGSｺﾞｼｯｸE" panose="020B0900000000000000" pitchFamily="50" charset="-128"/>
                <a:ea typeface="HGSｺﾞｼｯｸE" panose="020B0900000000000000" pitchFamily="50" charset="-128"/>
                <a:hlinkClick r:id="rId9"/>
              </a:rPr>
              <a:t>http://news.mynavi.jp/articles/2016/02/08/googledouga/</a:t>
            </a:r>
            <a:endParaRPr lang="en-US" altLang="ja-JP" sz="1600" dirty="0">
              <a:latin typeface="HGSｺﾞｼｯｸE" panose="020B0900000000000000" pitchFamily="50" charset="-128"/>
              <a:ea typeface="HGSｺﾞｼｯｸE" panose="020B0900000000000000" pitchFamily="50" charset="-128"/>
            </a:endParaRPr>
          </a:p>
          <a:p>
            <a:r>
              <a:rPr lang="ja-JP" altLang="en-US" sz="1600" dirty="0">
                <a:latin typeface="HGSｺﾞｼｯｸE" panose="020B0900000000000000" pitchFamily="50" charset="-128"/>
                <a:ea typeface="HGSｺﾞｼｯｸE" panose="020B0900000000000000" pitchFamily="50" charset="-128"/>
              </a:rPr>
              <a:t>「</a:t>
            </a:r>
            <a:r>
              <a:rPr lang="en-US" altLang="ja-JP" sz="1600" dirty="0" err="1">
                <a:latin typeface="HGSｺﾞｼｯｸE" panose="020B0900000000000000" pitchFamily="50" charset="-128"/>
                <a:ea typeface="HGSｺﾞｼｯｸE" panose="020B0900000000000000" pitchFamily="50" charset="-128"/>
              </a:rPr>
              <a:t>ITmedia</a:t>
            </a:r>
            <a:r>
              <a:rPr lang="ja-JP" altLang="en-US" sz="1600" dirty="0">
                <a:latin typeface="HGSｺﾞｼｯｸE" panose="020B0900000000000000" pitchFamily="50" charset="-128"/>
                <a:ea typeface="HGSｺﾞｼｯｸE" panose="020B0900000000000000" pitchFamily="50" charset="-128"/>
              </a:rPr>
              <a:t>ビジネスオンライン」</a:t>
            </a:r>
            <a:r>
              <a:rPr lang="en-US" altLang="ja-JP" sz="1600" dirty="0" smtClean="0">
                <a:latin typeface="HGSｺﾞｼｯｸE" panose="020B0900000000000000" pitchFamily="50" charset="-128"/>
                <a:ea typeface="HGSｺﾞｼｯｸE" panose="020B0900000000000000" pitchFamily="50" charset="-128"/>
              </a:rPr>
              <a:t>bizmakoto.jp/</a:t>
            </a:r>
            <a:r>
              <a:rPr lang="en-US" altLang="ja-JP" sz="1600" dirty="0" err="1" smtClean="0">
                <a:latin typeface="HGSｺﾞｼｯｸE" panose="020B0900000000000000" pitchFamily="50" charset="-128"/>
                <a:ea typeface="HGSｺﾞｼｯｸE" panose="020B0900000000000000" pitchFamily="50" charset="-128"/>
              </a:rPr>
              <a:t>makoto</a:t>
            </a:r>
            <a:r>
              <a:rPr lang="en-US" altLang="ja-JP" sz="1600" dirty="0" smtClean="0">
                <a:latin typeface="HGSｺﾞｼｯｸE" panose="020B0900000000000000" pitchFamily="50" charset="-128"/>
                <a:ea typeface="HGSｺﾞｼｯｸE" panose="020B0900000000000000" pitchFamily="50" charset="-128"/>
              </a:rPr>
              <a:t>/articles/1005/19/news005.html</a:t>
            </a:r>
          </a:p>
          <a:p>
            <a:r>
              <a:rPr lang="ja-JP" altLang="en-US" sz="1600" dirty="0" smtClean="0">
                <a:latin typeface="HGSｺﾞｼｯｸE" panose="020B0900000000000000" pitchFamily="50" charset="-128"/>
                <a:ea typeface="HGSｺﾞｼｯｸE" panose="020B0900000000000000" pitchFamily="50" charset="-128"/>
              </a:rPr>
              <a:t>金子充「二重過程理論」</a:t>
            </a:r>
            <a:r>
              <a:rPr lang="en-US" altLang="ja-JP" sz="1600" dirty="0">
                <a:latin typeface="HGSｺﾞｼｯｸE" panose="020B0900000000000000" pitchFamily="50" charset="-128"/>
                <a:ea typeface="HGSｺﾞｼｯｸE" panose="020B0900000000000000" pitchFamily="50" charset="-128"/>
              </a:rPr>
              <a:t>https://www.j-mac.or.jp/mj/download.php?file_id=339</a:t>
            </a:r>
          </a:p>
          <a:p>
            <a:r>
              <a:rPr lang="ja-JP" altLang="en-US" sz="1600" dirty="0" smtClean="0">
                <a:latin typeface="HGSｺﾞｼｯｸE" panose="020B0900000000000000" pitchFamily="50" charset="-128"/>
                <a:ea typeface="HGSｺﾞｼｯｸE" panose="020B0900000000000000" pitchFamily="50" charset="-128"/>
              </a:rPr>
              <a:t>伊東真利子「</a:t>
            </a:r>
            <a:r>
              <a:rPr lang="ja-JP" altLang="en-US" sz="1600" dirty="0">
                <a:latin typeface="HGSｺﾞｼｯｸE" panose="020B0900000000000000" pitchFamily="50" charset="-128"/>
                <a:ea typeface="HGSｺﾞｼｯｸE" panose="020B0900000000000000" pitchFamily="50" charset="-128"/>
              </a:rPr>
              <a:t>単語の選択過程における注意の配分と単語再生成績の</a:t>
            </a:r>
            <a:r>
              <a:rPr lang="ja-JP" altLang="en-US" sz="1600" dirty="0" smtClean="0">
                <a:latin typeface="HGSｺﾞｼｯｸE" panose="020B0900000000000000" pitchFamily="50" charset="-128"/>
                <a:ea typeface="HGSｺﾞｼｯｸE" panose="020B0900000000000000" pitchFamily="50" charset="-128"/>
              </a:rPr>
              <a:t>関係」</a:t>
            </a:r>
            <a:r>
              <a:rPr lang="en-US" altLang="ja-JP" sz="1600" dirty="0">
                <a:latin typeface="HGSｺﾞｼｯｸE" panose="020B0900000000000000" pitchFamily="50" charset="-128"/>
                <a:ea typeface="HGSｺﾞｼｯｸE" panose="020B0900000000000000" pitchFamily="50" charset="-128"/>
                <a:hlinkClick r:id="rId10"/>
              </a:rPr>
              <a:t>https://tsukuba.repo.nii.ac.jp/?action=</a:t>
            </a:r>
            <a:r>
              <a:rPr lang="en-US" altLang="ja-JP" sz="1600" dirty="0" err="1">
                <a:latin typeface="HGSｺﾞｼｯｸE" panose="020B0900000000000000" pitchFamily="50" charset="-128"/>
                <a:ea typeface="HGSｺﾞｼｯｸE" panose="020B0900000000000000" pitchFamily="50" charset="-128"/>
                <a:hlinkClick r:id="rId10"/>
              </a:rPr>
              <a:t>repository_action_common</a:t>
            </a:r>
            <a:r>
              <a:rPr lang="en-US" altLang="ja-JP" sz="1600" dirty="0" smtClean="0">
                <a:latin typeface="HGSｺﾞｼｯｸE" panose="020B0900000000000000" pitchFamily="50" charset="-128"/>
                <a:ea typeface="HGSｺﾞｼｯｸE" panose="020B0900000000000000" pitchFamily="50" charset="-128"/>
              </a:rPr>
              <a:t>...</a:t>
            </a:r>
          </a:p>
          <a:p>
            <a:r>
              <a:rPr lang="en-US" altLang="ja-JP" sz="1600" dirty="0">
                <a:latin typeface="HGSｺﾞｼｯｸE" panose="020B0900000000000000" pitchFamily="50" charset="-128"/>
                <a:ea typeface="HGSｺﾞｼｯｸE" panose="020B0900000000000000" pitchFamily="50" charset="-128"/>
              </a:rPr>
              <a:t>Janet Metcalfe and Walter </a:t>
            </a:r>
            <a:r>
              <a:rPr lang="en-US" altLang="ja-JP" sz="1600" dirty="0" err="1">
                <a:latin typeface="HGSｺﾞｼｯｸE" panose="020B0900000000000000" pitchFamily="50" charset="-128"/>
                <a:ea typeface="HGSｺﾞｼｯｸE" panose="020B0900000000000000" pitchFamily="50" charset="-128"/>
              </a:rPr>
              <a:t>Mischel</a:t>
            </a:r>
            <a:r>
              <a:rPr lang="en-US" altLang="ja-JP" sz="1600" dirty="0">
                <a:latin typeface="HGSｺﾞｼｯｸE" panose="020B0900000000000000" pitchFamily="50" charset="-128"/>
                <a:ea typeface="HGSｺﾞｼｯｸE" panose="020B0900000000000000" pitchFamily="50" charset="-128"/>
              </a:rPr>
              <a:t>(1999) “A Hot/Cool-System Analysis of Delay of Gratification: Dynamics of Willpower” Psychological </a:t>
            </a:r>
            <a:r>
              <a:rPr lang="en-US" altLang="ja-JP" sz="1600" dirty="0" smtClean="0">
                <a:latin typeface="HGSｺﾞｼｯｸE" panose="020B0900000000000000" pitchFamily="50" charset="-128"/>
                <a:ea typeface="HGSｺﾞｼｯｸE" panose="020B0900000000000000" pitchFamily="50" charset="-128"/>
              </a:rPr>
              <a:t>Association</a:t>
            </a:r>
          </a:p>
          <a:p>
            <a:r>
              <a:rPr lang="en-US" altLang="ja-JP" sz="1600" dirty="0">
                <a:latin typeface="HGSｺﾞｼｯｸE" panose="020B0900000000000000" pitchFamily="50" charset="-128"/>
                <a:ea typeface="HGSｺﾞｼｯｸE" panose="020B0900000000000000" pitchFamily="50" charset="-128"/>
              </a:rPr>
              <a:t>Hammond, Kenneth R. (1996), Human Judgment and</a:t>
            </a:r>
          </a:p>
          <a:p>
            <a:r>
              <a:rPr lang="en-US" altLang="ja-JP" sz="1600" dirty="0">
                <a:latin typeface="HGSｺﾞｼｯｸE" panose="020B0900000000000000" pitchFamily="50" charset="-128"/>
                <a:ea typeface="HGSｺﾞｼｯｸE" panose="020B0900000000000000" pitchFamily="50" charset="-128"/>
              </a:rPr>
              <a:t>Social Policy, New York: Oxford University Press</a:t>
            </a:r>
            <a:r>
              <a:rPr lang="en-US" altLang="ja-JP" sz="1600" dirty="0" smtClean="0">
                <a:latin typeface="HGSｺﾞｼｯｸE" panose="020B0900000000000000" pitchFamily="50" charset="-128"/>
                <a:ea typeface="HGSｺﾞｼｯｸE" panose="020B0900000000000000" pitchFamily="50" charset="-128"/>
              </a:rPr>
              <a:t>.</a:t>
            </a:r>
          </a:p>
          <a:p>
            <a:r>
              <a:rPr lang="en-US" altLang="ja-JP" sz="1600" dirty="0">
                <a:latin typeface="HGSｺﾞｼｯｸE" panose="020B0900000000000000" pitchFamily="50" charset="-128"/>
                <a:ea typeface="HGSｺﾞｼｯｸE" panose="020B0900000000000000" pitchFamily="50" charset="-128"/>
              </a:rPr>
              <a:t>Isen, A.M.</a:t>
            </a:r>
            <a:r>
              <a:rPr lang="ja-JP" altLang="en-US" sz="1600" dirty="0">
                <a:latin typeface="HGSｺﾞｼｯｸE" panose="020B0900000000000000" pitchFamily="50" charset="-128"/>
                <a:ea typeface="HGSｺﾞｼｯｸE" panose="020B0900000000000000" pitchFamily="50" charset="-128"/>
              </a:rPr>
              <a:t>（</a:t>
            </a:r>
            <a:r>
              <a:rPr lang="en-US" altLang="ja-JP" sz="1600" dirty="0">
                <a:latin typeface="HGSｺﾞｼｯｸE" panose="020B0900000000000000" pitchFamily="50" charset="-128"/>
                <a:ea typeface="HGSｺﾞｼｯｸE" panose="020B0900000000000000" pitchFamily="50" charset="-128"/>
              </a:rPr>
              <a:t>2008</a:t>
            </a:r>
            <a:r>
              <a:rPr lang="ja-JP" altLang="en-US" sz="1600" dirty="0">
                <a:latin typeface="HGSｺﾞｼｯｸE" panose="020B0900000000000000" pitchFamily="50" charset="-128"/>
                <a:ea typeface="HGSｺﾞｼｯｸE" panose="020B0900000000000000" pitchFamily="50" charset="-128"/>
              </a:rPr>
              <a:t>）</a:t>
            </a:r>
            <a:r>
              <a:rPr lang="en-US" altLang="ja-JP" sz="1600" dirty="0">
                <a:latin typeface="HGSｺﾞｼｯｸE" panose="020B0900000000000000" pitchFamily="50" charset="-128"/>
                <a:ea typeface="HGSｺﾞｼｯｸE" panose="020B0900000000000000" pitchFamily="50" charset="-128"/>
              </a:rPr>
              <a:t>, “Positive Affect and Decision Processes,” in C.H. </a:t>
            </a:r>
            <a:r>
              <a:rPr lang="en-US" altLang="ja-JP" sz="1600" dirty="0" err="1">
                <a:latin typeface="HGSｺﾞｼｯｸE" panose="020B0900000000000000" pitchFamily="50" charset="-128"/>
                <a:ea typeface="HGSｺﾞｼｯｸE" panose="020B0900000000000000" pitchFamily="50" charset="-128"/>
              </a:rPr>
              <a:t>Haugtvedt</a:t>
            </a:r>
            <a:r>
              <a:rPr lang="en-US" altLang="ja-JP" sz="1600" dirty="0">
                <a:latin typeface="HGSｺﾞｼｯｸE" panose="020B0900000000000000" pitchFamily="50" charset="-128"/>
                <a:ea typeface="HGSｺﾞｼｯｸE" panose="020B0900000000000000" pitchFamily="50" charset="-128"/>
              </a:rPr>
              <a:t>, P.M. Herr, and F.R.</a:t>
            </a:r>
            <a:r>
              <a:rPr lang="ja-JP" altLang="en-US" sz="1600" dirty="0">
                <a:latin typeface="HGSｺﾞｼｯｸE" panose="020B0900000000000000" pitchFamily="50" charset="-128"/>
                <a:ea typeface="HGSｺﾞｼｯｸE" panose="020B0900000000000000" pitchFamily="50" charset="-128"/>
              </a:rPr>
              <a:t>　</a:t>
            </a:r>
            <a:r>
              <a:rPr lang="en-US" altLang="ja-JP" sz="1600" dirty="0" err="1">
                <a:latin typeface="HGSｺﾞｼｯｸE" panose="020B0900000000000000" pitchFamily="50" charset="-128"/>
                <a:ea typeface="HGSｺﾞｼｯｸE" panose="020B0900000000000000" pitchFamily="50" charset="-128"/>
              </a:rPr>
              <a:t>Kardes</a:t>
            </a:r>
            <a:r>
              <a:rPr lang="en-US" altLang="ja-JP" sz="1600" dirty="0">
                <a:latin typeface="HGSｺﾞｼｯｸE" panose="020B0900000000000000" pitchFamily="50" charset="-128"/>
                <a:ea typeface="HGSｺﾞｼｯｸE" panose="020B0900000000000000" pitchFamily="50" charset="-128"/>
              </a:rPr>
              <a:t> eds., op. cit., 273-296</a:t>
            </a:r>
          </a:p>
          <a:p>
            <a:endParaRPr lang="en-US" altLang="ja-JP" sz="1600" dirty="0">
              <a:latin typeface="HGSｺﾞｼｯｸE" panose="020B0900000000000000" pitchFamily="50" charset="-128"/>
              <a:ea typeface="HGSｺﾞｼｯｸE" panose="020B0900000000000000" pitchFamily="50" charset="-128"/>
            </a:endParaRPr>
          </a:p>
          <a:p>
            <a:endParaRPr lang="en-US" altLang="ja-JP" sz="1600" dirty="0">
              <a:latin typeface="HGSｺﾞｼｯｸE" panose="020B0900000000000000" pitchFamily="50" charset="-128"/>
              <a:ea typeface="HGSｺﾞｼｯｸE" panose="020B0900000000000000" pitchFamily="50" charset="-128"/>
            </a:endParaRPr>
          </a:p>
          <a:p>
            <a:endParaRPr lang="en-US" altLang="ja-JP" sz="1600" dirty="0">
              <a:latin typeface="HGSｺﾞｼｯｸE" panose="020B0900000000000000" pitchFamily="50" charset="-128"/>
              <a:ea typeface="HGSｺﾞｼｯｸE" panose="020B0900000000000000" pitchFamily="50" charset="-128"/>
            </a:endParaRPr>
          </a:p>
          <a:p>
            <a:endParaRPr lang="en-US" altLang="ja-JP" sz="1600" dirty="0">
              <a:latin typeface="HGSｺﾞｼｯｸE" panose="020B0900000000000000" pitchFamily="50" charset="-128"/>
              <a:ea typeface="HGSｺﾞｼｯｸE" panose="020B0900000000000000" pitchFamily="50" charset="-128"/>
            </a:endParaRPr>
          </a:p>
          <a:p>
            <a:endParaRPr lang="en-US" altLang="ja-JP" sz="1600" dirty="0">
              <a:latin typeface="HGSｺﾞｼｯｸE" panose="020B0900000000000000" pitchFamily="50" charset="-128"/>
              <a:ea typeface="HGSｺﾞｼｯｸE" panose="020B0900000000000000" pitchFamily="50" charset="-128"/>
            </a:endParaRPr>
          </a:p>
          <a:p>
            <a:endParaRPr lang="en-US" altLang="ja-JP" sz="1600" dirty="0">
              <a:latin typeface="HGSｺﾞｼｯｸE" panose="020B0900000000000000" pitchFamily="50" charset="-128"/>
              <a:ea typeface="HGSｺﾞｼｯｸE" panose="020B0900000000000000" pitchFamily="50" charset="-128"/>
            </a:endParaRPr>
          </a:p>
          <a:p>
            <a:endParaRPr lang="en-US" altLang="ja-JP" sz="1600" dirty="0">
              <a:latin typeface="HGSｺﾞｼｯｸE" panose="020B0900000000000000" pitchFamily="50" charset="-128"/>
              <a:ea typeface="HGSｺﾞｼｯｸE" panose="020B0900000000000000" pitchFamily="50" charset="-128"/>
            </a:endParaRPr>
          </a:p>
          <a:p>
            <a:endParaRPr lang="en-US" altLang="ja-JP" sz="1600" dirty="0">
              <a:latin typeface="HGSｺﾞｼｯｸE" panose="020B0900000000000000" pitchFamily="50" charset="-128"/>
              <a:ea typeface="HGSｺﾞｼｯｸE" panose="020B0900000000000000" pitchFamily="50" charset="-128"/>
            </a:endParaRPr>
          </a:p>
          <a:p>
            <a:pPr marL="0" indent="0">
              <a:buNone/>
            </a:pPr>
            <a:endParaRPr lang="en-US" altLang="ja-JP" sz="2000" dirty="0">
              <a:latin typeface="+mn-ea"/>
            </a:endParaRPr>
          </a:p>
          <a:p>
            <a:endParaRPr lang="en-US" altLang="ja-JP" sz="2000" dirty="0">
              <a:latin typeface="+mn-ea"/>
            </a:endParaRPr>
          </a:p>
          <a:p>
            <a:endParaRPr lang="en-US" altLang="ja-JP" sz="2000" dirty="0">
              <a:latin typeface="+mn-ea"/>
            </a:endParaRPr>
          </a:p>
          <a:p>
            <a:endParaRPr lang="en-US" altLang="ja-JP" sz="2000" dirty="0">
              <a:latin typeface="+mn-ea"/>
            </a:endParaRPr>
          </a:p>
          <a:p>
            <a:endParaRPr lang="en-US" altLang="ja-JP" sz="2000" dirty="0">
              <a:latin typeface="+mn-ea"/>
            </a:endParaRPr>
          </a:p>
          <a:p>
            <a:endParaRPr lang="en-US" altLang="ja-JP" sz="2000" dirty="0">
              <a:latin typeface="+mn-ea"/>
            </a:endParaRPr>
          </a:p>
          <a:p>
            <a:endParaRPr lang="en-US" altLang="ja-JP" sz="2000" dirty="0">
              <a:latin typeface="+mn-ea"/>
            </a:endParaRPr>
          </a:p>
          <a:p>
            <a:endParaRPr lang="en-US" altLang="ja-JP" dirty="0"/>
          </a:p>
          <a:p>
            <a:endParaRPr lang="en-US" altLang="ja-JP" dirty="0"/>
          </a:p>
          <a:p>
            <a:endParaRPr kumimoji="1" lang="ja-JP" altLang="en-US" dirty="0"/>
          </a:p>
        </p:txBody>
      </p:sp>
      <p:sp>
        <p:nvSpPr>
          <p:cNvPr id="4" name="フッター プレースホルダー 3">
            <a:extLst>
              <a:ext uri="{FF2B5EF4-FFF2-40B4-BE49-F238E27FC236}">
                <a16:creationId xmlns:a16="http://schemas.microsoft.com/office/drawing/2014/main" xmlns="" id="{FED4216A-9C44-401E-AF7A-925F8DACA16A}"/>
              </a:ext>
            </a:extLst>
          </p:cNvPr>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z="2000" smtClean="0"/>
              <a:t>36</a:t>
            </a:fld>
            <a:endParaRPr kumimoji="1" lang="ja-JP" altLang="en-US" sz="2000" dirty="0"/>
          </a:p>
        </p:txBody>
      </p:sp>
    </p:spTree>
    <p:extLst>
      <p:ext uri="{BB962C8B-B14F-4D97-AF65-F5344CB8AC3E}">
        <p14:creationId xmlns:p14="http://schemas.microsoft.com/office/powerpoint/2010/main" val="3836603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a:ln>
            <a:noFill/>
          </a:ln>
        </p:spPr>
        <p:txBody>
          <a:bodyPr>
            <a:normAutofit/>
          </a:bodyPr>
          <a:lstStyle/>
          <a:p>
            <a:r>
              <a:rPr kumimoji="1" lang="ja-JP" altLang="en-US" sz="3600" b="1" dirty="0">
                <a:solidFill>
                  <a:schemeClr val="bg1"/>
                </a:solidFill>
                <a:latin typeface="ＭＳ Ｐゴシック" panose="020B0600070205080204" pitchFamily="50" charset="-128"/>
                <a:ea typeface="ＭＳ Ｐゴシック" panose="020B0600070205080204" pitchFamily="50" charset="-128"/>
              </a:rPr>
              <a:t>現状分析</a:t>
            </a:r>
            <a:r>
              <a:rPr kumimoji="1" lang="ja-JP" altLang="en-US" dirty="0">
                <a:solidFill>
                  <a:schemeClr val="bg1"/>
                </a:solidFill>
                <a:latin typeface="ＭＳ Ｐゴシック" panose="020B0600070205080204" pitchFamily="50" charset="-128"/>
                <a:ea typeface="ＭＳ Ｐゴシック" panose="020B0600070205080204" pitchFamily="50" charset="-128"/>
              </a:rPr>
              <a:t>　</a:t>
            </a:r>
            <a:r>
              <a:rPr kumimoji="1" lang="ja-JP" altLang="en-US" b="1" dirty="0">
                <a:solidFill>
                  <a:schemeClr val="bg1"/>
                </a:solidFill>
                <a:latin typeface="ＭＳ Ｐゴシック" panose="020B0600070205080204" pitchFamily="50" charset="-128"/>
                <a:ea typeface="ＭＳ Ｐゴシック" panose="020B0600070205080204" pitchFamily="50" charset="-128"/>
              </a:rPr>
              <a:t>ネット内動画広告の市場</a:t>
            </a:r>
          </a:p>
        </p:txBody>
      </p:sp>
      <p:sp>
        <p:nvSpPr>
          <p:cNvPr id="3" name="コンテンツ プレースホルダー 2"/>
          <p:cNvSpPr>
            <a:spLocks noGrp="1"/>
          </p:cNvSpPr>
          <p:nvPr>
            <p:ph idx="1"/>
          </p:nvPr>
        </p:nvSpPr>
        <p:spPr>
          <a:xfrm>
            <a:off x="838200" y="1825625"/>
            <a:ext cx="3972339" cy="4351338"/>
          </a:xfrm>
        </p:spPr>
        <p:txBody>
          <a:bodyPr>
            <a:normAutofit/>
          </a:bodyPr>
          <a:lstStyle/>
          <a:p>
            <a:pPr marL="0" indent="0">
              <a:buNone/>
            </a:pPr>
            <a:endParaRPr lang="en-US" altLang="ja-JP" sz="2000" dirty="0"/>
          </a:p>
          <a:p>
            <a:pPr marL="0" indent="0">
              <a:buNone/>
            </a:pPr>
            <a:endParaRPr lang="en-US" altLang="ja-JP" sz="2000" dirty="0"/>
          </a:p>
          <a:p>
            <a:endParaRPr lang="en-US" altLang="ja-JP" sz="2000" dirty="0"/>
          </a:p>
          <a:p>
            <a:endParaRPr kumimoji="1" lang="ja-JP" altLang="en-US" sz="2000" dirty="0"/>
          </a:p>
        </p:txBody>
      </p:sp>
      <p:sp>
        <p:nvSpPr>
          <p:cNvPr id="4" name="フッター プレースホルダー 3">
            <a:extLst>
              <a:ext uri="{FF2B5EF4-FFF2-40B4-BE49-F238E27FC236}">
                <a16:creationId xmlns:a16="http://schemas.microsoft.com/office/drawing/2014/main" xmlns="" id="{9174E6B1-249A-4093-85F2-FEC4530CC619}"/>
              </a:ext>
            </a:extLst>
          </p:cNvPr>
          <p:cNvSpPr>
            <a:spLocks noGrp="1"/>
          </p:cNvSpPr>
          <p:nvPr>
            <p:ph type="ftr" sz="quarter" idx="11"/>
          </p:nvPr>
        </p:nvSpPr>
        <p:spPr/>
        <p:txBody>
          <a:bodyPr/>
          <a:lstStyle/>
          <a:p>
            <a:r>
              <a:rPr lang="en-US" altLang="ja-JP" dirty="0"/>
              <a:t>http://www.d2c.co.jp/news/2017/04/17/1763/</a:t>
            </a:r>
            <a:endParaRPr kumimoji="1" lang="ja-JP" altLang="en-US" dirty="0"/>
          </a:p>
        </p:txBody>
      </p:sp>
      <p:sp>
        <p:nvSpPr>
          <p:cNvPr id="9" name="スライド番号プレースホルダー 8"/>
          <p:cNvSpPr>
            <a:spLocks noGrp="1"/>
          </p:cNvSpPr>
          <p:nvPr>
            <p:ph type="sldNum" sz="quarter" idx="12"/>
          </p:nvPr>
        </p:nvSpPr>
        <p:spPr/>
        <p:txBody>
          <a:bodyPr/>
          <a:lstStyle/>
          <a:p>
            <a:fld id="{AF0ADFDF-7494-462A-BE98-A21DE53568CE}" type="slidenum">
              <a:rPr kumimoji="1" lang="ja-JP" altLang="en-US" sz="2000" smtClean="0"/>
              <a:t>4</a:t>
            </a:fld>
            <a:endParaRPr kumimoji="1" lang="ja-JP" altLang="en-US" sz="2000"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232" y="2112673"/>
            <a:ext cx="5684768" cy="4199227"/>
          </a:xfrm>
          <a:prstGeom prst="rect">
            <a:avLst/>
          </a:prstGeom>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111874"/>
            <a:ext cx="5977674" cy="3937969"/>
          </a:xfrm>
          <a:prstGeom prst="rect">
            <a:avLst/>
          </a:prstGeom>
        </p:spPr>
      </p:pic>
    </p:spTree>
    <p:extLst>
      <p:ext uri="{BB962C8B-B14F-4D97-AF65-F5344CB8AC3E}">
        <p14:creationId xmlns:p14="http://schemas.microsoft.com/office/powerpoint/2010/main" val="19136335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a:ln>
            <a:noFill/>
          </a:ln>
        </p:spPr>
        <p:txBody>
          <a:bodyPr>
            <a:normAutofit/>
          </a:bodyPr>
          <a:lstStyle/>
          <a:p>
            <a:r>
              <a:rPr kumimoji="1" lang="ja-JP" altLang="en-US" sz="3600" b="1" dirty="0">
                <a:solidFill>
                  <a:schemeClr val="bg1"/>
                </a:solidFill>
                <a:latin typeface="ＭＳ Ｐゴシック" panose="020B0600070205080204" pitchFamily="50" charset="-128"/>
                <a:ea typeface="ＭＳ Ｐゴシック" panose="020B0600070205080204" pitchFamily="50" charset="-128"/>
              </a:rPr>
              <a:t>現状分析</a:t>
            </a:r>
            <a:r>
              <a:rPr kumimoji="1" lang="ja-JP" altLang="en-US" dirty="0">
                <a:solidFill>
                  <a:schemeClr val="bg1"/>
                </a:solidFill>
                <a:latin typeface="ＭＳ Ｐゴシック" panose="020B0600070205080204" pitchFamily="50" charset="-128"/>
                <a:ea typeface="ＭＳ Ｐゴシック" panose="020B0600070205080204" pitchFamily="50" charset="-128"/>
              </a:rPr>
              <a:t>　</a:t>
            </a:r>
            <a:r>
              <a:rPr lang="ja-JP" altLang="en-US" b="1" dirty="0">
                <a:solidFill>
                  <a:prstClr val="white"/>
                </a:solidFill>
                <a:latin typeface="ＭＳ Ｐゴシック" panose="020B0600070205080204" pitchFamily="50" charset="-128"/>
                <a:ea typeface="ＭＳ Ｐゴシック" panose="020B0600070205080204" pitchFamily="50" charset="-128"/>
              </a:rPr>
              <a:t>ネット内動画広告の市場</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838200" y="1825625"/>
            <a:ext cx="3972339" cy="4351338"/>
          </a:xfrm>
        </p:spPr>
        <p:txBody>
          <a:bodyPr>
            <a:normAutofit/>
          </a:bodyPr>
          <a:lstStyle/>
          <a:p>
            <a:pPr marL="0" indent="0">
              <a:buNone/>
            </a:pPr>
            <a:endParaRPr lang="en-US" altLang="ja-JP" sz="2000" dirty="0"/>
          </a:p>
          <a:p>
            <a:pPr marL="0" indent="0">
              <a:buNone/>
            </a:pPr>
            <a:endParaRPr lang="en-US" altLang="ja-JP" sz="2000" dirty="0"/>
          </a:p>
          <a:p>
            <a:endParaRPr lang="en-US" altLang="ja-JP" sz="2000" dirty="0"/>
          </a:p>
          <a:p>
            <a:endParaRPr kumimoji="1" lang="ja-JP" altLang="en-US" sz="2000" dirty="0"/>
          </a:p>
        </p:txBody>
      </p:sp>
      <p:sp>
        <p:nvSpPr>
          <p:cNvPr id="4" name="フッター プレースホルダー 3">
            <a:extLst>
              <a:ext uri="{FF2B5EF4-FFF2-40B4-BE49-F238E27FC236}">
                <a16:creationId xmlns:a16="http://schemas.microsoft.com/office/drawing/2014/main" xmlns="" id="{45859431-0DDD-4817-A822-0A48BD556EE8}"/>
              </a:ext>
            </a:extLst>
          </p:cNvPr>
          <p:cNvSpPr>
            <a:spLocks noGrp="1"/>
          </p:cNvSpPr>
          <p:nvPr>
            <p:ph type="ftr" sz="quarter" idx="11"/>
          </p:nvPr>
        </p:nvSpPr>
        <p:spPr/>
        <p:txBody>
          <a:bodyPr/>
          <a:lstStyle/>
          <a:p>
            <a:r>
              <a:rPr lang="en-US" altLang="ja-JP" dirty="0"/>
              <a:t>http://www.cyberagent-adagency.com/news/110/</a:t>
            </a:r>
          </a:p>
          <a:p>
            <a:endParaRPr kumimoji="1" lang="ja-JP" altLang="en-US" dirty="0"/>
          </a:p>
        </p:txBody>
      </p:sp>
      <p:sp>
        <p:nvSpPr>
          <p:cNvPr id="9" name="スライド番号プレースホルダー 8"/>
          <p:cNvSpPr>
            <a:spLocks noGrp="1"/>
          </p:cNvSpPr>
          <p:nvPr>
            <p:ph type="sldNum" sz="quarter" idx="12"/>
          </p:nvPr>
        </p:nvSpPr>
        <p:spPr/>
        <p:txBody>
          <a:bodyPr/>
          <a:lstStyle/>
          <a:p>
            <a:fld id="{AF0ADFDF-7494-462A-BE98-A21DE53568CE}" type="slidenum">
              <a:rPr kumimoji="1" lang="ja-JP" altLang="en-US" sz="2000" smtClean="0"/>
              <a:t>5</a:t>
            </a:fld>
            <a:endParaRPr kumimoji="1" lang="ja-JP" altLang="en-US" sz="2000"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9132" y="2146177"/>
            <a:ext cx="6157119" cy="4030786"/>
          </a:xfrm>
          <a:prstGeom prst="rect">
            <a:avLst/>
          </a:prstGeom>
        </p:spPr>
      </p:pic>
    </p:spTree>
    <p:extLst>
      <p:ext uri="{BB962C8B-B14F-4D97-AF65-F5344CB8AC3E}">
        <p14:creationId xmlns:p14="http://schemas.microsoft.com/office/powerpoint/2010/main" val="3148359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a:ln>
            <a:solidFill>
              <a:schemeClr val="accent5">
                <a:lumMod val="50000"/>
              </a:schemeClr>
            </a:solidFill>
          </a:ln>
        </p:spPr>
        <p:txBody>
          <a:bodyPr>
            <a:normAutofit/>
          </a:bodyPr>
          <a:lstStyle/>
          <a:p>
            <a:r>
              <a:rPr kumimoji="1" lang="ja-JP" altLang="en-US" sz="3600" b="1" dirty="0">
                <a:solidFill>
                  <a:schemeClr val="bg1"/>
                </a:solidFill>
                <a:latin typeface="ＭＳ Ｐゴシック" panose="020B0600070205080204" pitchFamily="50" charset="-128"/>
                <a:ea typeface="ＭＳ Ｐゴシック" panose="020B0600070205080204" pitchFamily="50" charset="-128"/>
              </a:rPr>
              <a:t>現状分析</a:t>
            </a:r>
            <a:r>
              <a:rPr kumimoji="1" lang="ja-JP" altLang="en-US" dirty="0">
                <a:solidFill>
                  <a:schemeClr val="bg1"/>
                </a:solidFill>
                <a:latin typeface="ＭＳ Ｐゴシック" panose="020B0600070205080204" pitchFamily="50" charset="-128"/>
                <a:ea typeface="ＭＳ Ｐゴシック" panose="020B0600070205080204" pitchFamily="50" charset="-128"/>
              </a:rPr>
              <a:t>　</a:t>
            </a:r>
            <a:r>
              <a:rPr kumimoji="1" lang="ja-JP" altLang="en-US" b="1" dirty="0">
                <a:solidFill>
                  <a:schemeClr val="bg1"/>
                </a:solidFill>
                <a:latin typeface="ＭＳ Ｐゴシック" panose="020B0600070205080204" pitchFamily="50" charset="-128"/>
                <a:ea typeface="ＭＳ Ｐゴシック" panose="020B0600070205080204" pitchFamily="50" charset="-128"/>
              </a:rPr>
              <a:t>動画広告出稿先</a:t>
            </a:r>
            <a:r>
              <a:rPr kumimoji="1" lang="ja-JP" altLang="en-US" dirty="0">
                <a:solidFill>
                  <a:schemeClr val="bg1"/>
                </a:solidFill>
                <a:latin typeface="ＭＳ Ｐゴシック" panose="020B0600070205080204" pitchFamily="50" charset="-128"/>
                <a:ea typeface="ＭＳ Ｐゴシック" panose="020B0600070205080204" pitchFamily="50" charset="-128"/>
              </a:rPr>
              <a:t>　</a:t>
            </a:r>
          </a:p>
        </p:txBody>
      </p:sp>
      <p:sp>
        <p:nvSpPr>
          <p:cNvPr id="3" name="コンテンツ プレースホルダー 2"/>
          <p:cNvSpPr>
            <a:spLocks noGrp="1"/>
          </p:cNvSpPr>
          <p:nvPr>
            <p:ph idx="1"/>
          </p:nvPr>
        </p:nvSpPr>
        <p:spPr>
          <a:xfrm>
            <a:off x="838200" y="1825625"/>
            <a:ext cx="3972339" cy="4351338"/>
          </a:xfrm>
        </p:spPr>
        <p:txBody>
          <a:bodyPr>
            <a:normAutofit/>
          </a:bodyPr>
          <a:lstStyle/>
          <a:p>
            <a:pPr marL="0" indent="0">
              <a:buNone/>
            </a:pPr>
            <a:endParaRPr lang="en-US" altLang="ja-JP" sz="2000" dirty="0"/>
          </a:p>
          <a:p>
            <a:pPr marL="0" indent="0">
              <a:buNone/>
            </a:pPr>
            <a:endParaRPr lang="en-US" altLang="ja-JP" sz="2000" dirty="0"/>
          </a:p>
          <a:p>
            <a:endParaRPr lang="en-US" altLang="ja-JP" sz="2000" dirty="0"/>
          </a:p>
          <a:p>
            <a:endParaRPr kumimoji="1" lang="ja-JP" altLang="en-US" sz="2000" dirty="0"/>
          </a:p>
        </p:txBody>
      </p:sp>
      <p:sp>
        <p:nvSpPr>
          <p:cNvPr id="5" name="フッター プレースホルダー 4">
            <a:extLst>
              <a:ext uri="{FF2B5EF4-FFF2-40B4-BE49-F238E27FC236}">
                <a16:creationId xmlns:a16="http://schemas.microsoft.com/office/drawing/2014/main" xmlns="" id="{D0CF9BE5-E006-4047-B44B-AA9125781AF2}"/>
              </a:ext>
            </a:extLst>
          </p:cNvPr>
          <p:cNvSpPr>
            <a:spLocks noGrp="1"/>
          </p:cNvSpPr>
          <p:nvPr>
            <p:ph type="ftr" sz="quarter" idx="11"/>
          </p:nvPr>
        </p:nvSpPr>
        <p:spPr>
          <a:xfrm>
            <a:off x="3004458" y="6356350"/>
            <a:ext cx="5663418" cy="365125"/>
          </a:xfrm>
        </p:spPr>
        <p:txBody>
          <a:bodyPr/>
          <a:lstStyle/>
          <a:p>
            <a:r>
              <a:rPr lang="en-US" altLang="ja-JP" dirty="0"/>
              <a:t>https://news.goo.ne.jp/article/markezine/bizskills/markezine_26021.html</a:t>
            </a:r>
          </a:p>
          <a:p>
            <a:endParaRPr kumimoji="1" lang="ja-JP" altLang="en-US" dirty="0"/>
          </a:p>
        </p:txBody>
      </p:sp>
      <p:sp>
        <p:nvSpPr>
          <p:cNvPr id="11" name="スライド番号プレースホルダー 10"/>
          <p:cNvSpPr>
            <a:spLocks noGrp="1"/>
          </p:cNvSpPr>
          <p:nvPr>
            <p:ph type="sldNum" sz="quarter" idx="12"/>
          </p:nvPr>
        </p:nvSpPr>
        <p:spPr/>
        <p:txBody>
          <a:bodyPr/>
          <a:lstStyle/>
          <a:p>
            <a:fld id="{AF0ADFDF-7494-462A-BE98-A21DE53568CE}" type="slidenum">
              <a:rPr kumimoji="1" lang="ja-JP" altLang="en-US" sz="2000" smtClean="0"/>
              <a:t>6</a:t>
            </a:fld>
            <a:endParaRPr kumimoji="1" lang="ja-JP" altLang="en-US" sz="2000"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30317"/>
            <a:ext cx="7030531" cy="4105512"/>
          </a:xfrm>
          <a:prstGeom prst="rect">
            <a:avLst/>
          </a:prstGeom>
        </p:spPr>
      </p:pic>
      <p:sp>
        <p:nvSpPr>
          <p:cNvPr id="6" name="テキスト ボックス 5"/>
          <p:cNvSpPr txBox="1"/>
          <p:nvPr/>
        </p:nvSpPr>
        <p:spPr>
          <a:xfrm>
            <a:off x="6365018" y="2000848"/>
            <a:ext cx="5020491" cy="2800767"/>
          </a:xfrm>
          <a:prstGeom prst="rect">
            <a:avLst/>
          </a:prstGeom>
          <a:noFill/>
        </p:spPr>
        <p:txBody>
          <a:bodyPr wrap="square" rtlCol="0">
            <a:spAutoFit/>
          </a:bodyPr>
          <a:lstStyle/>
          <a:p>
            <a:r>
              <a:rPr lang="en-US" altLang="ja-JP" sz="1600" dirty="0">
                <a:latin typeface="+mn-ea"/>
              </a:rPr>
              <a:t>【</a:t>
            </a:r>
            <a:r>
              <a:rPr lang="ja-JP" altLang="en-US" sz="1600" dirty="0">
                <a:latin typeface="+mn-ea"/>
              </a:rPr>
              <a:t>調査概要</a:t>
            </a:r>
            <a:r>
              <a:rPr lang="en-US" altLang="ja-JP" sz="1600" dirty="0">
                <a:latin typeface="+mn-ea"/>
              </a:rPr>
              <a:t>】</a:t>
            </a:r>
          </a:p>
          <a:p>
            <a:r>
              <a:rPr lang="ja-JP" altLang="en-US" sz="1600" dirty="0">
                <a:latin typeface="+mn-ea"/>
              </a:rPr>
              <a:t>・調査対象</a:t>
            </a:r>
          </a:p>
          <a:p>
            <a:r>
              <a:rPr lang="ja-JP" altLang="en-US" sz="1600" dirty="0">
                <a:latin typeface="+mn-ea"/>
              </a:rPr>
              <a:t> 国内デジタル広告業界関係者</a:t>
            </a:r>
            <a:r>
              <a:rPr lang="en-US" altLang="ja-JP" sz="1600" dirty="0">
                <a:latin typeface="+mn-ea"/>
              </a:rPr>
              <a:t>400</a:t>
            </a:r>
            <a:r>
              <a:rPr lang="ja-JP" altLang="en-US" sz="1600" dirty="0">
                <a:latin typeface="+mn-ea"/>
              </a:rPr>
              <a:t>人</a:t>
            </a:r>
          </a:p>
          <a:p>
            <a:r>
              <a:rPr lang="ja-JP" altLang="en-US" sz="1600" dirty="0">
                <a:latin typeface="+mn-ea"/>
              </a:rPr>
              <a:t> （マーケッター、広告会社、アドテクベンダー、</a:t>
            </a:r>
            <a:endParaRPr lang="en-US" altLang="ja-JP" sz="1600" dirty="0">
              <a:latin typeface="+mn-ea"/>
            </a:endParaRPr>
          </a:p>
          <a:p>
            <a:r>
              <a:rPr lang="ja-JP" altLang="en-US" sz="1600" dirty="0">
                <a:latin typeface="+mn-ea"/>
              </a:rPr>
              <a:t>媒体社に所属する担当者各</a:t>
            </a:r>
            <a:r>
              <a:rPr lang="en-US" altLang="ja-JP" sz="1600" dirty="0">
                <a:latin typeface="+mn-ea"/>
              </a:rPr>
              <a:t>100</a:t>
            </a:r>
            <a:r>
              <a:rPr lang="ja-JP" altLang="en-US" sz="1600" dirty="0">
                <a:latin typeface="+mn-ea"/>
              </a:rPr>
              <a:t>名）</a:t>
            </a:r>
            <a:endParaRPr lang="en-US" altLang="ja-JP" sz="1600" dirty="0">
              <a:latin typeface="+mn-ea"/>
            </a:endParaRPr>
          </a:p>
          <a:p>
            <a:r>
              <a:rPr lang="ja-JP" altLang="en-US" sz="1600" dirty="0">
                <a:latin typeface="+mn-ea"/>
              </a:rPr>
              <a:t>・調査期間</a:t>
            </a:r>
          </a:p>
          <a:p>
            <a:r>
              <a:rPr lang="en-US" altLang="ja-JP" sz="1600" dirty="0">
                <a:latin typeface="+mn-ea"/>
              </a:rPr>
              <a:t>2016</a:t>
            </a:r>
            <a:r>
              <a:rPr lang="ja-JP" altLang="en-US" sz="1600" dirty="0">
                <a:latin typeface="+mn-ea"/>
              </a:rPr>
              <a:t>年</a:t>
            </a:r>
            <a:r>
              <a:rPr lang="en-US" altLang="ja-JP" sz="1600" dirty="0">
                <a:latin typeface="+mn-ea"/>
              </a:rPr>
              <a:t>11</a:t>
            </a:r>
            <a:r>
              <a:rPr lang="ja-JP" altLang="en-US" sz="1600" dirty="0">
                <a:latin typeface="+mn-ea"/>
              </a:rPr>
              <a:t>月</a:t>
            </a:r>
            <a:r>
              <a:rPr lang="en-US" altLang="ja-JP" sz="1600" dirty="0">
                <a:latin typeface="+mn-ea"/>
              </a:rPr>
              <a:t>〜12</a:t>
            </a:r>
            <a:r>
              <a:rPr lang="ja-JP" altLang="en-US" sz="1600" dirty="0">
                <a:latin typeface="+mn-ea"/>
              </a:rPr>
              <a:t>月</a:t>
            </a:r>
          </a:p>
          <a:p>
            <a:r>
              <a:rPr lang="ja-JP" altLang="en-US" sz="1600" dirty="0">
                <a:latin typeface="+mn-ea"/>
              </a:rPr>
              <a:t>・調査方法</a:t>
            </a:r>
          </a:p>
          <a:p>
            <a:r>
              <a:rPr lang="en-US" altLang="ja-JP" sz="1600" dirty="0">
                <a:latin typeface="+mn-ea"/>
              </a:rPr>
              <a:t>Web</a:t>
            </a:r>
            <a:r>
              <a:rPr lang="ja-JP" altLang="en-US" sz="1600" dirty="0">
                <a:latin typeface="+mn-ea"/>
              </a:rPr>
              <a:t>アンケート調査</a:t>
            </a:r>
          </a:p>
          <a:p>
            <a:r>
              <a:rPr lang="ja-JP" altLang="en-US" sz="1600" dirty="0">
                <a:latin typeface="+mn-ea"/>
              </a:rPr>
              <a:t>（</a:t>
            </a:r>
            <a:r>
              <a:rPr lang="en-US" altLang="ja-JP" sz="1600" dirty="0">
                <a:latin typeface="+mn-ea"/>
              </a:rPr>
              <a:t>n=400</a:t>
            </a:r>
            <a:r>
              <a:rPr lang="ja-JP" altLang="en-US" sz="1600" dirty="0" err="1">
                <a:latin typeface="+mn-ea"/>
              </a:rPr>
              <a:t>、</a:t>
            </a:r>
            <a:r>
              <a:rPr lang="ja-JP" altLang="en-US" sz="1600" dirty="0">
                <a:latin typeface="+mn-ea"/>
              </a:rPr>
              <a:t>複数回答、マクロミル／デジタルインファクト調べ） </a:t>
            </a:r>
          </a:p>
        </p:txBody>
      </p:sp>
      <p:sp>
        <p:nvSpPr>
          <p:cNvPr id="8" name="テキスト ボックス 7"/>
          <p:cNvSpPr txBox="1"/>
          <p:nvPr/>
        </p:nvSpPr>
        <p:spPr>
          <a:xfrm>
            <a:off x="2659902" y="5451054"/>
            <a:ext cx="9013907" cy="584775"/>
          </a:xfrm>
          <a:prstGeom prst="rect">
            <a:avLst/>
          </a:prstGeom>
          <a:noFill/>
        </p:spPr>
        <p:txBody>
          <a:bodyPr wrap="square" rtlCol="0">
            <a:spAutoFit/>
          </a:bodyPr>
          <a:lstStyle/>
          <a:p>
            <a:r>
              <a:rPr lang="ja-JP" altLang="en-US" sz="3200" b="1" dirty="0">
                <a:latin typeface="ＭＳ Ｐゴシック" panose="020B0600070205080204" pitchFamily="50" charset="-128"/>
                <a:ea typeface="ＭＳ Ｐゴシック" panose="020B0600070205080204" pitchFamily="50" charset="-128"/>
              </a:rPr>
              <a:t>⇒</a:t>
            </a:r>
            <a:r>
              <a:rPr lang="ja-JP" altLang="en-US" sz="3200" dirty="0">
                <a:latin typeface="ＭＳ Ｐゴシック" panose="020B0600070205080204" pitchFamily="50" charset="-128"/>
                <a:ea typeface="ＭＳ Ｐゴシック" panose="020B0600070205080204" pitchFamily="50" charset="-128"/>
              </a:rPr>
              <a:t>動画広告媒体で一番関わりが強いのは</a:t>
            </a:r>
            <a:r>
              <a:rPr lang="en-US" altLang="ja-JP" sz="3200" b="1" dirty="0">
                <a:solidFill>
                  <a:srgbClr val="FF0000"/>
                </a:solidFill>
                <a:latin typeface="ＭＳ Ｐゴシック" panose="020B0600070205080204" pitchFamily="50" charset="-128"/>
                <a:ea typeface="ＭＳ Ｐゴシック" panose="020B0600070205080204" pitchFamily="50" charset="-128"/>
              </a:rPr>
              <a:t>YouTube</a:t>
            </a:r>
            <a:endParaRPr kumimoji="1" lang="ja-JP" altLang="en-US" sz="3200" b="1"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3719602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normAutofit/>
          </a:bodyPr>
          <a:lstStyle/>
          <a:p>
            <a:r>
              <a:rPr lang="ja-JP" altLang="en-US" sz="3600" b="1" dirty="0">
                <a:solidFill>
                  <a:schemeClr val="bg1"/>
                </a:solidFill>
                <a:latin typeface="ＭＳ Ｐゴシック" panose="020B0600070205080204" pitchFamily="50" charset="-128"/>
                <a:ea typeface="ＭＳ Ｐゴシック" panose="020B0600070205080204" pitchFamily="50" charset="-128"/>
              </a:rPr>
              <a:t>現状分析</a:t>
            </a:r>
            <a:r>
              <a:rPr lang="ja-JP" altLang="en-US" dirty="0">
                <a:solidFill>
                  <a:schemeClr val="bg1"/>
                </a:solidFill>
                <a:latin typeface="ＭＳ Ｐゴシック" panose="020B0600070205080204" pitchFamily="50" charset="-128"/>
                <a:ea typeface="ＭＳ Ｐゴシック" panose="020B0600070205080204" pitchFamily="50" charset="-128"/>
              </a:rPr>
              <a:t>　</a:t>
            </a:r>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動画</a:t>
            </a:r>
            <a:r>
              <a:rPr kumimoji="1" lang="ja-JP" altLang="en-US" b="1" dirty="0">
                <a:solidFill>
                  <a:schemeClr val="bg1"/>
                </a:solidFill>
                <a:latin typeface="ＭＳ Ｐゴシック" panose="020B0600070205080204" pitchFamily="50" charset="-128"/>
                <a:ea typeface="ＭＳ Ｐゴシック" panose="020B0600070205080204" pitchFamily="50" charset="-128"/>
              </a:rPr>
              <a:t>広告フォーマット</a:t>
            </a:r>
          </a:p>
        </p:txBody>
      </p:sp>
      <p:sp>
        <p:nvSpPr>
          <p:cNvPr id="5" name="コンテンツ プレースホルダー 4"/>
          <p:cNvSpPr>
            <a:spLocks noGrp="1"/>
          </p:cNvSpPr>
          <p:nvPr>
            <p:ph idx="1"/>
          </p:nvPr>
        </p:nvSpPr>
        <p:spPr>
          <a:xfrm>
            <a:off x="838200" y="2698629"/>
            <a:ext cx="10515600" cy="3390474"/>
          </a:xfrm>
        </p:spPr>
        <p:txBody>
          <a:bodyPr>
            <a:normAutofit/>
          </a:bodyPr>
          <a:lstStyle/>
          <a:p>
            <a:r>
              <a:rPr lang="ja-JP" altLang="en-US" sz="3200" b="1" u="sng" dirty="0">
                <a:latin typeface="ＭＳ Ｐゴシック" panose="020B0600070205080204" pitchFamily="50" charset="-128"/>
                <a:ea typeface="ＭＳ Ｐゴシック" panose="020B0600070205080204" pitchFamily="50" charset="-128"/>
              </a:rPr>
              <a:t>プレロール</a:t>
            </a:r>
            <a:r>
              <a:rPr kumimoji="1" lang="ja-JP" altLang="en-US" sz="3200" b="1" u="sng" dirty="0">
                <a:latin typeface="ＭＳ Ｐゴシック" panose="020B0600070205080204" pitchFamily="50" charset="-128"/>
                <a:ea typeface="ＭＳ Ｐゴシック" panose="020B0600070205080204" pitchFamily="50" charset="-128"/>
              </a:rPr>
              <a:t>広告</a:t>
            </a:r>
            <a:endParaRPr kumimoji="1" lang="en-US" altLang="ja-JP" sz="3200" b="1" u="sng" dirty="0">
              <a:latin typeface="ＭＳ Ｐゴシック" panose="020B0600070205080204" pitchFamily="50" charset="-128"/>
              <a:ea typeface="ＭＳ Ｐゴシック" panose="020B0600070205080204" pitchFamily="50" charset="-128"/>
            </a:endParaRPr>
          </a:p>
          <a:p>
            <a:pPr marL="0" indent="0">
              <a:buNone/>
            </a:pPr>
            <a:r>
              <a:rPr kumimoji="1" lang="ja-JP" altLang="en-US" dirty="0">
                <a:latin typeface="ＭＳ Ｐゴシック" panose="020B0600070205080204" pitchFamily="50" charset="-128"/>
                <a:ea typeface="ＭＳ Ｐゴシック" panose="020B0600070205080204" pitchFamily="50" charset="-128"/>
              </a:rPr>
              <a:t>　「動画を視聴する際、動画の最初に流れる広告」</a:t>
            </a:r>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sz="3200" b="1" u="sng" dirty="0">
                <a:latin typeface="ＭＳ Ｐゴシック" panose="020B0600070205080204" pitchFamily="50" charset="-128"/>
                <a:ea typeface="ＭＳ Ｐゴシック" panose="020B0600070205080204" pitchFamily="50" charset="-128"/>
              </a:rPr>
              <a:t>ミッドロール広告</a:t>
            </a:r>
            <a:endParaRPr kumimoji="1" lang="en-US" altLang="ja-JP" sz="3200" b="1" u="sng"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　「動画を視聴する際、動画中盤に挟み込まれる広告」</a:t>
            </a:r>
            <a:endParaRPr lang="en-US" altLang="ja-JP" dirty="0">
              <a:latin typeface="ＭＳ Ｐゴシック" panose="020B0600070205080204" pitchFamily="50" charset="-128"/>
              <a:ea typeface="ＭＳ Ｐゴシック" panose="020B0600070205080204" pitchFamily="50" charset="-128"/>
            </a:endParaRPr>
          </a:p>
          <a:p>
            <a:r>
              <a:rPr lang="ja-JP" altLang="en-US" sz="3200" b="1" u="sng" dirty="0">
                <a:latin typeface="ＭＳ Ｐゴシック" panose="020B0600070205080204" pitchFamily="50" charset="-128"/>
                <a:ea typeface="ＭＳ Ｐゴシック" panose="020B0600070205080204" pitchFamily="50" charset="-128"/>
              </a:rPr>
              <a:t>ポストロール広告</a:t>
            </a:r>
            <a:endParaRPr lang="en-US" altLang="ja-JP" sz="3200" b="1" u="sng"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　「動画を視聴する際、動画の視聴後に流れる広告」</a:t>
            </a:r>
            <a:endParaRPr kumimoji="1" lang="en-US" altLang="ja-JP" dirty="0">
              <a:latin typeface="ＭＳ Ｐゴシック" panose="020B0600070205080204" pitchFamily="50" charset="-128"/>
              <a:ea typeface="ＭＳ Ｐゴシック" panose="020B0600070205080204" pitchFamily="50" charset="-128"/>
            </a:endParaRPr>
          </a:p>
        </p:txBody>
      </p:sp>
      <p:sp>
        <p:nvSpPr>
          <p:cNvPr id="4" name="フッター プレースホルダー 3">
            <a:extLst>
              <a:ext uri="{FF2B5EF4-FFF2-40B4-BE49-F238E27FC236}">
                <a16:creationId xmlns:a16="http://schemas.microsoft.com/office/drawing/2014/main" xmlns="" id="{9309BF1E-D072-49B9-97AB-B8E9FD5DC0FB}"/>
              </a:ext>
            </a:extLst>
          </p:cNvPr>
          <p:cNvSpPr>
            <a:spLocks noGrp="1"/>
          </p:cNvSpPr>
          <p:nvPr>
            <p:ph type="ftr" sz="quarter" idx="11"/>
          </p:nvPr>
        </p:nvSpPr>
        <p:spPr>
          <a:xfrm>
            <a:off x="2947767" y="6368171"/>
            <a:ext cx="6296465" cy="365125"/>
          </a:xfrm>
        </p:spPr>
        <p:txBody>
          <a:bodyPr/>
          <a:lstStyle/>
          <a:p>
            <a:r>
              <a:rPr lang="en-US" altLang="ja-JP" dirty="0"/>
              <a:t>YouTube</a:t>
            </a:r>
            <a:r>
              <a:rPr lang="ja-JP" altLang="en-US" dirty="0"/>
              <a:t>公式サイト　</a:t>
            </a:r>
            <a:r>
              <a:rPr lang="en-US" altLang="ja-JP" dirty="0"/>
              <a:t>https://supportgoogle.com/displayspecs/answer/6244557?hl=ja&amp;ref_topic=6244532</a:t>
            </a:r>
            <a:endParaRPr kumimoji="1" lang="ja-JP" altLang="en-US" dirty="0"/>
          </a:p>
        </p:txBody>
      </p:sp>
      <p:sp>
        <p:nvSpPr>
          <p:cNvPr id="15" name="スライド番号プレースホルダー 14"/>
          <p:cNvSpPr>
            <a:spLocks noGrp="1"/>
          </p:cNvSpPr>
          <p:nvPr>
            <p:ph type="sldNum" sz="quarter" idx="12"/>
          </p:nvPr>
        </p:nvSpPr>
        <p:spPr/>
        <p:txBody>
          <a:bodyPr/>
          <a:lstStyle/>
          <a:p>
            <a:fld id="{AF0ADFDF-7494-462A-BE98-A21DE53568CE}" type="slidenum">
              <a:rPr kumimoji="1" lang="ja-JP" altLang="en-US" sz="2000" smtClean="0"/>
              <a:t>7</a:t>
            </a:fld>
            <a:endParaRPr kumimoji="1" lang="ja-JP" altLang="en-US" sz="2000" dirty="0"/>
          </a:p>
        </p:txBody>
      </p:sp>
      <p:sp>
        <p:nvSpPr>
          <p:cNvPr id="3" name="テキスト ボックス 2">
            <a:extLst>
              <a:ext uri="{FF2B5EF4-FFF2-40B4-BE49-F238E27FC236}">
                <a16:creationId xmlns:a16="http://schemas.microsoft.com/office/drawing/2014/main" xmlns="" id="{4BED4003-FC6E-49B5-B6F7-2247734E29C9}"/>
              </a:ext>
            </a:extLst>
          </p:cNvPr>
          <p:cNvSpPr txBox="1"/>
          <p:nvPr/>
        </p:nvSpPr>
        <p:spPr>
          <a:xfrm>
            <a:off x="838200" y="1871983"/>
            <a:ext cx="8406032" cy="646331"/>
          </a:xfrm>
          <a:prstGeom prst="rect">
            <a:avLst/>
          </a:prstGeom>
          <a:noFill/>
        </p:spPr>
        <p:txBody>
          <a:bodyPr wrap="square" rtlCol="0">
            <a:spAutoFit/>
          </a:bodyPr>
          <a:lstStyle/>
          <a:p>
            <a:r>
              <a:rPr kumimoji="1" lang="ja-JP" altLang="en-US" sz="3600" dirty="0">
                <a:latin typeface="ＭＳ Ｐゴシック" panose="020B0600070205080204" pitchFamily="50" charset="-128"/>
                <a:ea typeface="ＭＳ Ｐゴシック" panose="020B0600070205080204" pitchFamily="50" charset="-128"/>
              </a:rPr>
              <a:t>広告の流れるタイミングによる広告の分類</a:t>
            </a:r>
          </a:p>
        </p:txBody>
      </p:sp>
    </p:spTree>
    <p:extLst>
      <p:ext uri="{BB962C8B-B14F-4D97-AF65-F5344CB8AC3E}">
        <p14:creationId xmlns:p14="http://schemas.microsoft.com/office/powerpoint/2010/main" val="2248974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rgbClr val="FF0000"/>
                                      </p:to>
                                    </p:animClr>
                                  </p:childTnLst>
                                </p:cTn>
                              </p:par>
                              <p:par>
                                <p:cTn id="7" presetID="3" presetClass="emph" presetSubtype="2" fill="hold" nodeType="withEffect">
                                  <p:stCondLst>
                                    <p:cond delay="0"/>
                                  </p:stCondLst>
                                  <p:childTnLst>
                                    <p:animClr clrSpc="rgb" dir="cw">
                                      <p:cBhvr override="childStyle">
                                        <p:cTn id="8" dur="500" fill="hold"/>
                                        <p:tgtEl>
                                          <p:spTgt spid="5">
                                            <p:txEl>
                                              <p:pRg st="1" end="1"/>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xmlns="" id="{A95FB062-72FD-43B4-B7DC-6F64F98FF57B}"/>
              </a:ext>
            </a:extLst>
          </p:cNvPr>
          <p:cNvGraphicFramePr>
            <a:graphicFrameLocks noGrp="1"/>
          </p:cNvGraphicFramePr>
          <p:nvPr>
            <p:extLst>
              <p:ext uri="{D42A27DB-BD31-4B8C-83A1-F6EECF244321}">
                <p14:modId xmlns:p14="http://schemas.microsoft.com/office/powerpoint/2010/main" val="16695240"/>
              </p:ext>
            </p:extLst>
          </p:nvPr>
        </p:nvGraphicFramePr>
        <p:xfrm>
          <a:off x="838200" y="2122106"/>
          <a:ext cx="10515600" cy="3856664"/>
        </p:xfrm>
        <a:graphic>
          <a:graphicData uri="http://schemas.openxmlformats.org/drawingml/2006/table">
            <a:tbl>
              <a:tblPr firstRow="1" bandRow="1">
                <a:tableStyleId>{5940675A-B579-460E-94D1-54222C63F5DA}</a:tableStyleId>
              </a:tblPr>
              <a:tblGrid>
                <a:gridCol w="5257800">
                  <a:extLst>
                    <a:ext uri="{9D8B030D-6E8A-4147-A177-3AD203B41FA5}">
                      <a16:colId xmlns:a16="http://schemas.microsoft.com/office/drawing/2014/main" xmlns="" val="1766703706"/>
                    </a:ext>
                  </a:extLst>
                </a:gridCol>
                <a:gridCol w="5257800">
                  <a:extLst>
                    <a:ext uri="{9D8B030D-6E8A-4147-A177-3AD203B41FA5}">
                      <a16:colId xmlns:a16="http://schemas.microsoft.com/office/drawing/2014/main" xmlns="" val="1233091103"/>
                    </a:ext>
                  </a:extLst>
                </a:gridCol>
              </a:tblGrid>
              <a:tr h="3856664">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xmlns="" val="1189542328"/>
                  </a:ext>
                </a:extLst>
              </a:tr>
            </a:tbl>
          </a:graphicData>
        </a:graphic>
      </p:graphicFrame>
      <p:sp>
        <p:nvSpPr>
          <p:cNvPr id="2" name="タイトル 1"/>
          <p:cNvSpPr>
            <a:spLocks noGrp="1"/>
          </p:cNvSpPr>
          <p:nvPr>
            <p:ph type="title"/>
          </p:nvPr>
        </p:nvSpPr>
        <p:spPr>
          <a:solidFill>
            <a:schemeClr val="accent5">
              <a:lumMod val="50000"/>
            </a:schemeClr>
          </a:solidFill>
        </p:spPr>
        <p:txBody>
          <a:bodyPr>
            <a:normAutofit/>
          </a:bodyPr>
          <a:lstStyle/>
          <a:p>
            <a:r>
              <a:rPr lang="ja-JP" altLang="en-US" sz="3600" b="1" dirty="0">
                <a:solidFill>
                  <a:schemeClr val="bg1"/>
                </a:solidFill>
                <a:latin typeface="ＭＳ Ｐゴシック" panose="020B0600070205080204" pitchFamily="50" charset="-128"/>
                <a:ea typeface="ＭＳ Ｐゴシック" panose="020B0600070205080204" pitchFamily="50" charset="-128"/>
              </a:rPr>
              <a:t>現状分析</a:t>
            </a:r>
            <a:r>
              <a:rPr lang="ja-JP" altLang="en-US" dirty="0">
                <a:solidFill>
                  <a:schemeClr val="bg1"/>
                </a:solidFill>
                <a:latin typeface="ＭＳ Ｐゴシック" panose="020B0600070205080204" pitchFamily="50" charset="-128"/>
                <a:ea typeface="ＭＳ Ｐゴシック" panose="020B0600070205080204" pitchFamily="50" charset="-128"/>
              </a:rPr>
              <a:t>　</a:t>
            </a:r>
            <a:r>
              <a:rPr kumimoji="1" lang="ja-JP" altLang="en-US" b="1" dirty="0" smtClean="0">
                <a:solidFill>
                  <a:schemeClr val="bg1"/>
                </a:solidFill>
                <a:latin typeface="ＭＳ Ｐゴシック" panose="020B0600070205080204" pitchFamily="50" charset="-128"/>
                <a:ea typeface="ＭＳ Ｐゴシック" panose="020B0600070205080204" pitchFamily="50" charset="-128"/>
              </a:rPr>
              <a:t>動画</a:t>
            </a:r>
            <a:r>
              <a:rPr kumimoji="1" lang="ja-JP" altLang="en-US" b="1" dirty="0">
                <a:solidFill>
                  <a:schemeClr val="bg1"/>
                </a:solidFill>
                <a:latin typeface="ＭＳ Ｐゴシック" panose="020B0600070205080204" pitchFamily="50" charset="-128"/>
                <a:ea typeface="ＭＳ Ｐゴシック" panose="020B0600070205080204" pitchFamily="50" charset="-128"/>
              </a:rPr>
              <a:t>広告フォーマット</a:t>
            </a:r>
          </a:p>
        </p:txBody>
      </p:sp>
      <p:sp>
        <p:nvSpPr>
          <p:cNvPr id="3" name="フッター プレースホルダー 2">
            <a:extLst>
              <a:ext uri="{FF2B5EF4-FFF2-40B4-BE49-F238E27FC236}">
                <a16:creationId xmlns:a16="http://schemas.microsoft.com/office/drawing/2014/main" xmlns="" id="{18F53823-3C2B-43FF-BB6B-83897D7DEC7F}"/>
              </a:ext>
            </a:extLst>
          </p:cNvPr>
          <p:cNvSpPr>
            <a:spLocks noGrp="1"/>
          </p:cNvSpPr>
          <p:nvPr>
            <p:ph type="ftr" sz="quarter" idx="11"/>
          </p:nvPr>
        </p:nvSpPr>
        <p:spPr>
          <a:xfrm>
            <a:off x="2835225" y="6305549"/>
            <a:ext cx="6521548" cy="365125"/>
          </a:xfrm>
        </p:spPr>
        <p:txBody>
          <a:bodyPr/>
          <a:lstStyle/>
          <a:p>
            <a:r>
              <a:rPr lang="en-US" altLang="ja-JP" dirty="0"/>
              <a:t>YOUTUBE</a:t>
            </a:r>
            <a:r>
              <a:rPr lang="ja-JP" altLang="en-US" dirty="0"/>
              <a:t>公式サイト</a:t>
            </a:r>
            <a:r>
              <a:rPr lang="en-US" altLang="ja-JP" dirty="0"/>
              <a:t>https://support.google.com/displayspecs/answer/6244557?hl=ja&amp;ref_topic=6244532</a:t>
            </a:r>
            <a:endParaRPr kumimoji="1" lang="ja-JP" altLang="en-US" dirty="0"/>
          </a:p>
        </p:txBody>
      </p:sp>
      <p:sp>
        <p:nvSpPr>
          <p:cNvPr id="15" name="スライド番号プレースホルダー 14"/>
          <p:cNvSpPr>
            <a:spLocks noGrp="1"/>
          </p:cNvSpPr>
          <p:nvPr>
            <p:ph type="sldNum" sz="quarter" idx="12"/>
          </p:nvPr>
        </p:nvSpPr>
        <p:spPr/>
        <p:txBody>
          <a:bodyPr/>
          <a:lstStyle/>
          <a:p>
            <a:fld id="{AF0ADFDF-7494-462A-BE98-A21DE53568CE}" type="slidenum">
              <a:rPr kumimoji="1" lang="ja-JP" altLang="en-US" sz="2000" smtClean="0"/>
              <a:t>8</a:t>
            </a:fld>
            <a:endParaRPr kumimoji="1" lang="ja-JP" altLang="en-US" sz="2000" dirty="0"/>
          </a:p>
        </p:txBody>
      </p:sp>
      <p:sp>
        <p:nvSpPr>
          <p:cNvPr id="18" name="テキスト ボックス 17">
            <a:extLst>
              <a:ext uri="{FF2B5EF4-FFF2-40B4-BE49-F238E27FC236}">
                <a16:creationId xmlns:a16="http://schemas.microsoft.com/office/drawing/2014/main" xmlns="" id="{7F9C8624-94F4-4383-9AEF-BD7AC1660BED}"/>
              </a:ext>
            </a:extLst>
          </p:cNvPr>
          <p:cNvSpPr txBox="1"/>
          <p:nvPr/>
        </p:nvSpPr>
        <p:spPr>
          <a:xfrm>
            <a:off x="2015176" y="2252129"/>
            <a:ext cx="3063659" cy="646331"/>
          </a:xfrm>
          <a:prstGeom prst="rect">
            <a:avLst/>
          </a:prstGeom>
          <a:noFill/>
        </p:spPr>
        <p:txBody>
          <a:bodyPr wrap="none" rtlCol="0">
            <a:spAutoFit/>
          </a:bodyPr>
          <a:lstStyle/>
          <a:p>
            <a:r>
              <a:rPr kumimoji="1" lang="en-US" altLang="ja-JP" sz="3600" b="1" dirty="0">
                <a:latin typeface="ＭＳ Ｐゴシック" panose="020B0600070205080204" pitchFamily="50" charset="-128"/>
                <a:ea typeface="ＭＳ Ｐゴシック" panose="020B0600070205080204" pitchFamily="50" charset="-128"/>
              </a:rPr>
              <a:t>True View</a:t>
            </a:r>
            <a:r>
              <a:rPr kumimoji="1" lang="ja-JP" altLang="en-US" sz="3600" b="1" dirty="0">
                <a:latin typeface="ＭＳ Ｐゴシック" panose="020B0600070205080204" pitchFamily="50" charset="-128"/>
                <a:ea typeface="ＭＳ Ｐゴシック" panose="020B0600070205080204" pitchFamily="50" charset="-128"/>
              </a:rPr>
              <a:t>広告</a:t>
            </a:r>
          </a:p>
        </p:txBody>
      </p:sp>
      <p:sp>
        <p:nvSpPr>
          <p:cNvPr id="5" name="テキスト ボックス 4"/>
          <p:cNvSpPr txBox="1"/>
          <p:nvPr/>
        </p:nvSpPr>
        <p:spPr>
          <a:xfrm>
            <a:off x="1202515" y="4817448"/>
            <a:ext cx="4240634" cy="954107"/>
          </a:xfrm>
          <a:prstGeom prst="rect">
            <a:avLst/>
          </a:prstGeom>
          <a:noFill/>
        </p:spPr>
        <p:txBody>
          <a:bodyPr wrap="square" rtlCol="0">
            <a:spAutoFit/>
          </a:bodyPr>
          <a:lstStyle/>
          <a:p>
            <a:r>
              <a:rPr lang="ja-JP" altLang="en-US" sz="2800" b="1" u="sng" dirty="0">
                <a:latin typeface="ＭＳ Ｐゴシック" panose="020B0600070205080204" pitchFamily="50" charset="-128"/>
                <a:ea typeface="ＭＳ Ｐゴシック" panose="020B0600070205080204" pitchFamily="50" charset="-128"/>
              </a:rPr>
              <a:t>ノンスキッパブル広告</a:t>
            </a:r>
            <a:endParaRPr lang="en-US" altLang="ja-JP" sz="2800" b="1" u="sng" dirty="0">
              <a:latin typeface="ＭＳ Ｐゴシック" panose="020B0600070205080204" pitchFamily="50" charset="-128"/>
              <a:ea typeface="ＭＳ Ｐゴシック" panose="020B0600070205080204" pitchFamily="50" charset="-128"/>
            </a:endParaRPr>
          </a:p>
          <a:p>
            <a:r>
              <a:rPr kumimoji="1" lang="ja-JP" altLang="en-US" sz="2800" dirty="0">
                <a:latin typeface="ＭＳ Ｐゴシック" panose="020B0600070205080204" pitchFamily="50" charset="-128"/>
                <a:ea typeface="ＭＳ Ｐゴシック" panose="020B0600070205080204" pitchFamily="50" charset="-128"/>
              </a:rPr>
              <a:t>＝スキップが不可能な広告</a:t>
            </a:r>
          </a:p>
        </p:txBody>
      </p:sp>
      <p:sp>
        <p:nvSpPr>
          <p:cNvPr id="6" name="テキスト ボックス 5"/>
          <p:cNvSpPr txBox="1"/>
          <p:nvPr/>
        </p:nvSpPr>
        <p:spPr>
          <a:xfrm>
            <a:off x="1202514" y="3225239"/>
            <a:ext cx="4240635" cy="1384995"/>
          </a:xfrm>
          <a:prstGeom prst="rect">
            <a:avLst/>
          </a:prstGeom>
          <a:noFill/>
        </p:spPr>
        <p:txBody>
          <a:bodyPr wrap="square" rtlCol="0">
            <a:spAutoFit/>
          </a:bodyPr>
          <a:lstStyle/>
          <a:p>
            <a:r>
              <a:rPr kumimoji="1" lang="ja-JP" altLang="en-US" sz="2800" b="1" u="sng" dirty="0">
                <a:latin typeface="ＭＳ Ｐゴシック" panose="020B0600070205080204" pitchFamily="50" charset="-128"/>
                <a:ea typeface="ＭＳ Ｐゴシック" panose="020B0600070205080204" pitchFamily="50" charset="-128"/>
              </a:rPr>
              <a:t>スキッパブル広告</a:t>
            </a:r>
            <a:endParaRPr kumimoji="1" lang="en-US" altLang="ja-JP" sz="2800" b="1" u="sng" dirty="0">
              <a:latin typeface="ＭＳ Ｐゴシック" panose="020B0600070205080204" pitchFamily="50" charset="-128"/>
              <a:ea typeface="ＭＳ Ｐゴシック" panose="020B0600070205080204" pitchFamily="50" charset="-128"/>
            </a:endParaRPr>
          </a:p>
          <a:p>
            <a:r>
              <a:rPr lang="ja-JP" altLang="en-US" sz="2800" dirty="0">
                <a:latin typeface="ＭＳ Ｐゴシック" panose="020B0600070205080204" pitchFamily="50" charset="-128"/>
                <a:ea typeface="ＭＳ Ｐゴシック" panose="020B0600070205080204" pitchFamily="50" charset="-128"/>
              </a:rPr>
              <a:t>＝スキップが可能な広告</a:t>
            </a:r>
            <a:endParaRPr lang="en-US" altLang="ja-JP" sz="2800" dirty="0">
              <a:latin typeface="ＭＳ Ｐゴシック" panose="020B0600070205080204" pitchFamily="50" charset="-128"/>
              <a:ea typeface="ＭＳ Ｐゴシック" panose="020B0600070205080204" pitchFamily="50" charset="-128"/>
            </a:endParaRPr>
          </a:p>
          <a:p>
            <a:r>
              <a:rPr lang="ja-JP" altLang="en-US" sz="2800" dirty="0">
                <a:latin typeface="ＭＳ Ｐゴシック" panose="020B0600070205080204" pitchFamily="50" charset="-128"/>
                <a:ea typeface="ＭＳ Ｐゴシック" panose="020B0600070205080204" pitchFamily="50" charset="-128"/>
              </a:rPr>
              <a:t>（</a:t>
            </a:r>
            <a:r>
              <a:rPr lang="en-US" altLang="ja-JP" sz="2800" dirty="0">
                <a:latin typeface="ＭＳ Ｐゴシック" panose="020B0600070205080204" pitchFamily="50" charset="-128"/>
                <a:ea typeface="ＭＳ Ｐゴシック" panose="020B0600070205080204" pitchFamily="50" charset="-128"/>
              </a:rPr>
              <a:t>5</a:t>
            </a:r>
            <a:r>
              <a:rPr lang="ja-JP" altLang="en-US" sz="2800" dirty="0">
                <a:latin typeface="ＭＳ Ｐゴシック" panose="020B0600070205080204" pitchFamily="50" charset="-128"/>
                <a:ea typeface="ＭＳ Ｐゴシック" panose="020B0600070205080204" pitchFamily="50" charset="-128"/>
              </a:rPr>
              <a:t>秒後にスキップ可能</a:t>
            </a:r>
            <a:r>
              <a:rPr lang="ja-JP" altLang="en-US" sz="2800" dirty="0"/>
              <a:t>）</a:t>
            </a:r>
            <a:endParaRPr kumimoji="1" lang="ja-JP" altLang="en-US" sz="2800" dirty="0"/>
          </a:p>
        </p:txBody>
      </p:sp>
      <p:sp>
        <p:nvSpPr>
          <p:cNvPr id="8" name="テキスト ボックス 7">
            <a:extLst>
              <a:ext uri="{FF2B5EF4-FFF2-40B4-BE49-F238E27FC236}">
                <a16:creationId xmlns:a16="http://schemas.microsoft.com/office/drawing/2014/main" xmlns="" id="{257E4E82-FF07-41E7-85ED-EF94B39E4126}"/>
              </a:ext>
            </a:extLst>
          </p:cNvPr>
          <p:cNvSpPr txBox="1"/>
          <p:nvPr/>
        </p:nvSpPr>
        <p:spPr>
          <a:xfrm>
            <a:off x="6255811" y="2252129"/>
            <a:ext cx="4977137" cy="1754326"/>
          </a:xfrm>
          <a:prstGeom prst="rect">
            <a:avLst/>
          </a:prstGeom>
          <a:noFill/>
        </p:spPr>
        <p:txBody>
          <a:bodyPr wrap="square" rtlCol="0">
            <a:spAutoFit/>
          </a:bodyPr>
          <a:lstStyle/>
          <a:p>
            <a:pPr algn="ctr"/>
            <a:r>
              <a:rPr lang="ja-JP" altLang="en-US" sz="3600" b="1" dirty="0">
                <a:latin typeface="ＭＳ Ｐゴシック" panose="020B0600070205080204" pitchFamily="50" charset="-128"/>
                <a:ea typeface="ＭＳ Ｐゴシック" panose="020B0600070205080204" pitchFamily="50" charset="-128"/>
              </a:rPr>
              <a:t>バンパー広告</a:t>
            </a:r>
            <a:endParaRPr lang="en-US" altLang="ja-JP" sz="3600" b="1" dirty="0">
              <a:latin typeface="ＭＳ Ｐゴシック" panose="020B0600070205080204" pitchFamily="50" charset="-128"/>
              <a:ea typeface="ＭＳ Ｐゴシック" panose="020B0600070205080204" pitchFamily="50" charset="-128"/>
            </a:endParaRPr>
          </a:p>
          <a:p>
            <a:endParaRPr lang="ja-JP" altLang="en-US" sz="3600" dirty="0">
              <a:latin typeface="ＭＳ Ｐゴシック" panose="020B0600070205080204" pitchFamily="50" charset="-128"/>
              <a:ea typeface="ＭＳ Ｐゴシック" panose="020B0600070205080204" pitchFamily="50" charset="-128"/>
            </a:endParaRPr>
          </a:p>
          <a:p>
            <a:r>
              <a:rPr lang="ja-JP" altLang="en-US" sz="3200" dirty="0">
                <a:latin typeface="ＭＳ Ｐゴシック" panose="020B0600070205080204" pitchFamily="50" charset="-128"/>
                <a:ea typeface="ＭＳ Ｐゴシック" panose="020B0600070205080204" pitchFamily="50" charset="-128"/>
              </a:rPr>
              <a:t>　＝６秒間の視聴が必要</a:t>
            </a:r>
          </a:p>
        </p:txBody>
      </p:sp>
    </p:spTree>
    <p:extLst>
      <p:ext uri="{BB962C8B-B14F-4D97-AF65-F5344CB8AC3E}">
        <p14:creationId xmlns:p14="http://schemas.microsoft.com/office/powerpoint/2010/main" val="357710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800" fill="hold"/>
                                        <p:tgtEl>
                                          <p:spTgt spid="6"/>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lang="ja-JP" altLang="en-US" sz="3600" b="1" dirty="0">
                <a:solidFill>
                  <a:schemeClr val="bg1"/>
                </a:solidFill>
                <a:latin typeface="ＭＳ Ｐゴシック" panose="020B0600070205080204" pitchFamily="50" charset="-128"/>
                <a:ea typeface="ＭＳ Ｐゴシック" panose="020B0600070205080204" pitchFamily="50" charset="-128"/>
              </a:rPr>
              <a:t>現状分析</a:t>
            </a:r>
            <a:r>
              <a:rPr lang="ja-JP" altLang="en-US" dirty="0">
                <a:solidFill>
                  <a:schemeClr val="bg1"/>
                </a:solidFill>
                <a:latin typeface="ＭＳ Ｐゴシック" panose="020B0600070205080204" pitchFamily="50" charset="-128"/>
                <a:ea typeface="ＭＳ Ｐゴシック" panose="020B0600070205080204" pitchFamily="50" charset="-128"/>
              </a:rPr>
              <a:t>　</a:t>
            </a:r>
            <a:r>
              <a:rPr lang="ja-JP" altLang="en-US" b="1" dirty="0">
                <a:solidFill>
                  <a:schemeClr val="bg1"/>
                </a:solidFill>
                <a:latin typeface="ＭＳ Ｐゴシック" panose="020B0600070205080204" pitchFamily="50" charset="-128"/>
                <a:ea typeface="ＭＳ Ｐゴシック" panose="020B0600070205080204" pitchFamily="50" charset="-128"/>
              </a:rPr>
              <a:t>ネット動画広告のスキップ</a:t>
            </a:r>
            <a:endParaRPr kumimoji="1" lang="ja-JP" altLang="en-US" b="1" dirty="0">
              <a:solidFill>
                <a:schemeClr val="bg1"/>
              </a:solidFill>
              <a:latin typeface="ＭＳ Ｐゴシック" panose="020B0600070205080204" pitchFamily="50" charset="-128"/>
              <a:ea typeface="ＭＳ Ｐゴシック" panose="020B0600070205080204" pitchFamily="50" charset="-128"/>
            </a:endParaRPr>
          </a:p>
        </p:txBody>
      </p:sp>
      <p:pic>
        <p:nvPicPr>
          <p:cNvPr id="3" name="コンテンツ プレースホルダー 2"/>
          <p:cNvPicPr>
            <a:picLocks noGrp="1" noChangeAspect="1"/>
          </p:cNvPicPr>
          <p:nvPr>
            <p:ph idx="1"/>
          </p:nvPr>
        </p:nvPicPr>
        <p:blipFill rotWithShape="1">
          <a:blip r:embed="rId2">
            <a:extLst>
              <a:ext uri="{28A0092B-C50C-407E-A947-70E740481C1C}">
                <a14:useLocalDpi xmlns:a14="http://schemas.microsoft.com/office/drawing/2010/main" val="0"/>
              </a:ext>
            </a:extLst>
          </a:blip>
          <a:srcRect r="53391" b="876"/>
          <a:stretch/>
        </p:blipFill>
        <p:spPr>
          <a:xfrm>
            <a:off x="465221" y="2505349"/>
            <a:ext cx="4751841" cy="3664993"/>
          </a:xfrm>
        </p:spPr>
      </p:pic>
      <p:sp>
        <p:nvSpPr>
          <p:cNvPr id="4" name="フッター プレースホルダー 3">
            <a:extLst>
              <a:ext uri="{FF2B5EF4-FFF2-40B4-BE49-F238E27FC236}">
                <a16:creationId xmlns:a16="http://schemas.microsoft.com/office/drawing/2014/main" xmlns="" id="{E773A559-BA2E-4EDB-93F8-9FDED4038DA4}"/>
              </a:ext>
            </a:extLst>
          </p:cNvPr>
          <p:cNvSpPr>
            <a:spLocks noGrp="1"/>
          </p:cNvSpPr>
          <p:nvPr>
            <p:ph type="ftr" sz="quarter" idx="11"/>
          </p:nvPr>
        </p:nvSpPr>
        <p:spPr>
          <a:xfrm>
            <a:off x="608530" y="6286015"/>
            <a:ext cx="10522807" cy="489487"/>
          </a:xfrm>
        </p:spPr>
        <p:txBody>
          <a:bodyPr/>
          <a:lstStyle/>
          <a:p>
            <a:r>
              <a:rPr lang="ja-JP" altLang="en-US" dirty="0"/>
              <a:t>「動画マーケティングの最新情報 </a:t>
            </a:r>
            <a:r>
              <a:rPr kumimoji="1" lang="en-US" altLang="ja-JP" dirty="0" err="1"/>
              <a:t>movieTIMES</a:t>
            </a:r>
            <a:r>
              <a:rPr kumimoji="1" lang="ja-JP" altLang="en-US" dirty="0"/>
              <a:t>」</a:t>
            </a:r>
            <a:endParaRPr kumimoji="1" lang="en-US" altLang="ja-JP" dirty="0"/>
          </a:p>
          <a:p>
            <a:r>
              <a:rPr lang="en-US" altLang="ja-JP" dirty="0"/>
              <a:t>http://www.movie-times.tv/feature/9518/</a:t>
            </a:r>
            <a:endParaRPr kumimoji="1" lang="en-US" altLang="ja-JP" dirty="0"/>
          </a:p>
        </p:txBody>
      </p:sp>
      <p:sp>
        <p:nvSpPr>
          <p:cNvPr id="9" name="スライド番号プレースホルダー 8"/>
          <p:cNvSpPr>
            <a:spLocks noGrp="1"/>
          </p:cNvSpPr>
          <p:nvPr>
            <p:ph type="sldNum" sz="quarter" idx="12"/>
          </p:nvPr>
        </p:nvSpPr>
        <p:spPr/>
        <p:txBody>
          <a:bodyPr/>
          <a:lstStyle/>
          <a:p>
            <a:fld id="{AF0ADFDF-7494-462A-BE98-A21DE53568CE}" type="slidenum">
              <a:rPr kumimoji="1" lang="ja-JP" altLang="en-US" sz="2000" smtClean="0"/>
              <a:t>9</a:t>
            </a:fld>
            <a:endParaRPr kumimoji="1" lang="ja-JP" altLang="en-US" sz="2000" dirty="0"/>
          </a:p>
        </p:txBody>
      </p:sp>
      <p:sp>
        <p:nvSpPr>
          <p:cNvPr id="11" name="テキスト ボックス 10"/>
          <p:cNvSpPr txBox="1"/>
          <p:nvPr/>
        </p:nvSpPr>
        <p:spPr>
          <a:xfrm>
            <a:off x="4006976" y="5444020"/>
            <a:ext cx="8428812" cy="584775"/>
          </a:xfrm>
          <a:prstGeom prst="rect">
            <a:avLst/>
          </a:prstGeom>
          <a:noFill/>
        </p:spPr>
        <p:txBody>
          <a:bodyPr wrap="square" rtlCol="0">
            <a:spAutoFit/>
          </a:bodyPr>
          <a:lstStyle/>
          <a:p>
            <a:pPr algn="ctr"/>
            <a:r>
              <a:rPr kumimoji="1" lang="ja-JP" altLang="en-US" sz="3200" dirty="0">
                <a:solidFill>
                  <a:srgbClr val="FF0000"/>
                </a:solidFill>
                <a:latin typeface="ＭＳ Ｐゴシック" panose="020B0600070205080204" pitchFamily="50" charset="-128"/>
                <a:ea typeface="ＭＳ Ｐゴシック" panose="020B0600070205080204" pitchFamily="50" charset="-128"/>
              </a:rPr>
              <a:t>⇒視聴者はできるだけ早くスキップしたい</a:t>
            </a:r>
          </a:p>
        </p:txBody>
      </p:sp>
      <p:sp>
        <p:nvSpPr>
          <p:cNvPr id="5" name="テキスト ボックス 4">
            <a:extLst>
              <a:ext uri="{FF2B5EF4-FFF2-40B4-BE49-F238E27FC236}">
                <a16:creationId xmlns:a16="http://schemas.microsoft.com/office/drawing/2014/main" xmlns="" id="{D3F2DF27-77BA-4EB8-804F-13557025E0FA}"/>
              </a:ext>
            </a:extLst>
          </p:cNvPr>
          <p:cNvSpPr txBox="1"/>
          <p:nvPr/>
        </p:nvSpPr>
        <p:spPr>
          <a:xfrm>
            <a:off x="5338271" y="2602914"/>
            <a:ext cx="6544657" cy="1754326"/>
          </a:xfrm>
          <a:prstGeom prst="rect">
            <a:avLst/>
          </a:prstGeom>
          <a:noFill/>
        </p:spPr>
        <p:txBody>
          <a:bodyPr wrap="square" rtlCol="0">
            <a:spAutoFit/>
          </a:bodyPr>
          <a:lstStyle/>
          <a:p>
            <a:r>
              <a:rPr lang="en-US" altLang="ja-JP" dirty="0"/>
              <a:t>【</a:t>
            </a:r>
            <a:r>
              <a:rPr lang="ja-JP" altLang="en-US" dirty="0"/>
              <a:t>調査概要</a:t>
            </a:r>
            <a:r>
              <a:rPr lang="en-US" altLang="ja-JP" dirty="0"/>
              <a:t>】</a:t>
            </a:r>
          </a:p>
          <a:p>
            <a:r>
              <a:rPr kumimoji="1" lang="ja-JP" altLang="en-US" dirty="0"/>
              <a:t>・調査対象</a:t>
            </a:r>
            <a:r>
              <a:rPr lang="ja-JP" altLang="en-US" dirty="0"/>
              <a:t>：</a:t>
            </a:r>
            <a:r>
              <a:rPr lang="en-US" altLang="ja-JP" dirty="0"/>
              <a:t>1444</a:t>
            </a:r>
            <a:r>
              <a:rPr lang="ja-JP" altLang="en-US" dirty="0"/>
              <a:t>人の男女</a:t>
            </a:r>
            <a:endParaRPr kumimoji="1" lang="en-US" altLang="ja-JP" dirty="0"/>
          </a:p>
          <a:p>
            <a:r>
              <a:rPr kumimoji="1" lang="ja-JP" altLang="en-US" dirty="0"/>
              <a:t>・調査方法：</a:t>
            </a:r>
            <a:r>
              <a:rPr lang="en-US" altLang="ja-JP" dirty="0"/>
              <a:t>8</a:t>
            </a:r>
            <a:r>
              <a:rPr lang="ja-JP" altLang="en-US" dirty="0"/>
              <a:t>業種、</a:t>
            </a:r>
            <a:r>
              <a:rPr lang="en-US" altLang="ja-JP" dirty="0"/>
              <a:t>11</a:t>
            </a:r>
            <a:r>
              <a:rPr lang="ja-JP" altLang="en-US" dirty="0"/>
              <a:t>ブランド、</a:t>
            </a:r>
            <a:r>
              <a:rPr lang="en-US" altLang="ja-JP" dirty="0"/>
              <a:t>23</a:t>
            </a:r>
            <a:r>
              <a:rPr lang="ja-JP" altLang="en-US" dirty="0"/>
              <a:t>タイプのクリエイティブを用意し、本調査のために用意したウェブページ内の動画コンテンツの前にスキップ可能なプレロール広告として配信した際の視聴者の反応や効果を調査（米</a:t>
            </a:r>
            <a:r>
              <a:rPr lang="en-US" altLang="ja-JP" dirty="0"/>
              <a:t>Magna</a:t>
            </a:r>
            <a:r>
              <a:rPr lang="ja-JP" altLang="en-US" dirty="0"/>
              <a:t>、</a:t>
            </a:r>
            <a:r>
              <a:rPr lang="en-US" altLang="ja-JP" dirty="0"/>
              <a:t>IPG</a:t>
            </a:r>
            <a:r>
              <a:rPr lang="ja-JP" altLang="en-US" dirty="0"/>
              <a:t>調べ）</a:t>
            </a:r>
            <a:endParaRPr lang="en-US" altLang="ja-JP" dirty="0"/>
          </a:p>
        </p:txBody>
      </p:sp>
      <p:sp>
        <p:nvSpPr>
          <p:cNvPr id="6" name="テキスト ボックス 5">
            <a:extLst>
              <a:ext uri="{FF2B5EF4-FFF2-40B4-BE49-F238E27FC236}">
                <a16:creationId xmlns:a16="http://schemas.microsoft.com/office/drawing/2014/main" xmlns="" id="{06E59A95-A7F2-4825-8CA7-36349EC87A46}"/>
              </a:ext>
            </a:extLst>
          </p:cNvPr>
          <p:cNvSpPr txBox="1"/>
          <p:nvPr/>
        </p:nvSpPr>
        <p:spPr>
          <a:xfrm>
            <a:off x="5353661" y="4427574"/>
            <a:ext cx="6000139" cy="830997"/>
          </a:xfrm>
          <a:prstGeom prst="rect">
            <a:avLst/>
          </a:prstGeom>
          <a:noFill/>
        </p:spPr>
        <p:txBody>
          <a:bodyPr wrap="square" rtlCol="0">
            <a:spAutoFit/>
          </a:bodyPr>
          <a:lstStyle/>
          <a:p>
            <a:r>
              <a:rPr kumimoji="1" lang="ja-JP" altLang="en-US" sz="2400" dirty="0">
                <a:latin typeface="ＭＳ Ｐゴシック" panose="020B0600070205080204" pitchFamily="50" charset="-128"/>
                <a:ea typeface="ＭＳ Ｐゴシック" panose="020B0600070205080204" pitchFamily="50" charset="-128"/>
              </a:rPr>
              <a:t>スキップ</a:t>
            </a:r>
            <a:r>
              <a:rPr lang="ja-JP" altLang="en-US" sz="2400" dirty="0">
                <a:latin typeface="ＭＳ Ｐゴシック" panose="020B0600070205080204" pitchFamily="50" charset="-128"/>
                <a:ea typeface="ＭＳ Ｐゴシック" panose="020B0600070205080204" pitchFamily="50" charset="-128"/>
              </a:rPr>
              <a:t>された動画広告：</a:t>
            </a:r>
            <a:r>
              <a:rPr lang="en-US" altLang="ja-JP" sz="2400" dirty="0">
                <a:latin typeface="ＭＳ Ｐゴシック" panose="020B0600070205080204" pitchFamily="50" charset="-128"/>
                <a:ea typeface="ＭＳ Ｐゴシック" panose="020B0600070205080204" pitchFamily="50" charset="-128"/>
              </a:rPr>
              <a:t>65</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a:latin typeface="ＭＳ Ｐゴシック" panose="020B0600070205080204" pitchFamily="50" charset="-128"/>
                <a:ea typeface="ＭＳ Ｐゴシック" panose="020B0600070205080204" pitchFamily="50" charset="-128"/>
              </a:rPr>
              <a:t>938</a:t>
            </a:r>
            <a:r>
              <a:rPr lang="ja-JP" altLang="en-US" sz="2400" dirty="0">
                <a:latin typeface="ＭＳ Ｐゴシック" panose="020B0600070205080204" pitchFamily="50" charset="-128"/>
                <a:ea typeface="ＭＳ Ｐゴシック" panose="020B0600070205080204" pitchFamily="50" charset="-128"/>
              </a:rPr>
              <a:t>）</a:t>
            </a:r>
            <a:endParaRPr lang="en-US" altLang="ja-JP" sz="2400" dirty="0">
              <a:latin typeface="ＭＳ Ｐゴシック" panose="020B0600070205080204" pitchFamily="50" charset="-128"/>
              <a:ea typeface="ＭＳ Ｐゴシック" panose="020B0600070205080204" pitchFamily="50" charset="-128"/>
            </a:endParaRPr>
          </a:p>
          <a:p>
            <a:r>
              <a:rPr lang="ja-JP" altLang="en-US" sz="2400" dirty="0">
                <a:latin typeface="ＭＳ Ｐゴシック" panose="020B0600070205080204" pitchFamily="50" charset="-128"/>
                <a:ea typeface="ＭＳ Ｐゴシック" panose="020B0600070205080204" pitchFamily="50" charset="-128"/>
              </a:rPr>
              <a:t>スキップされなかった動画広告：</a:t>
            </a:r>
            <a:r>
              <a:rPr lang="en-US" altLang="ja-JP" sz="2400" dirty="0">
                <a:latin typeface="ＭＳ Ｐゴシック" panose="020B0600070205080204" pitchFamily="50" charset="-128"/>
                <a:ea typeface="ＭＳ Ｐゴシック" panose="020B0600070205080204" pitchFamily="50" charset="-128"/>
              </a:rPr>
              <a:t>35</a:t>
            </a:r>
            <a:r>
              <a:rPr lang="ja-JP" altLang="en-US" sz="2400" dirty="0">
                <a:latin typeface="ＭＳ Ｐゴシック" panose="020B0600070205080204" pitchFamily="50" charset="-128"/>
                <a:ea typeface="ＭＳ Ｐゴシック" panose="020B0600070205080204" pitchFamily="50" charset="-128"/>
              </a:rPr>
              <a:t>％（</a:t>
            </a:r>
            <a:r>
              <a:rPr lang="en-US" altLang="ja-JP" sz="2400" dirty="0">
                <a:latin typeface="ＭＳ Ｐゴシック" panose="020B0600070205080204" pitchFamily="50" charset="-128"/>
                <a:ea typeface="ＭＳ Ｐゴシック" panose="020B0600070205080204" pitchFamily="50" charset="-128"/>
              </a:rPr>
              <a:t>505</a:t>
            </a:r>
            <a:r>
              <a:rPr lang="ja-JP" altLang="en-US" sz="2400" dirty="0"/>
              <a:t>）</a:t>
            </a:r>
            <a:endParaRPr kumimoji="1" lang="ja-JP" altLang="en-US" sz="2400" dirty="0"/>
          </a:p>
        </p:txBody>
      </p:sp>
      <p:sp>
        <p:nvSpPr>
          <p:cNvPr id="7" name="テキスト ボックス 6"/>
          <p:cNvSpPr txBox="1"/>
          <p:nvPr/>
        </p:nvSpPr>
        <p:spPr>
          <a:xfrm>
            <a:off x="465221" y="1894245"/>
            <a:ext cx="11261558" cy="523220"/>
          </a:xfrm>
          <a:prstGeom prst="rect">
            <a:avLst/>
          </a:prstGeom>
          <a:noFill/>
        </p:spPr>
        <p:txBody>
          <a:bodyPr wrap="square" rtlCol="0">
            <a:spAutoFit/>
          </a:bodyPr>
          <a:lstStyle/>
          <a:p>
            <a:r>
              <a:rPr lang="ja-JP" altLang="en-US" sz="2800" dirty="0">
                <a:latin typeface="ＭＳ Ｐゴシック" panose="020B0600070205080204" pitchFamily="50" charset="-128"/>
                <a:ea typeface="ＭＳ Ｐゴシック" panose="020B0600070205080204" pitchFamily="50" charset="-128"/>
              </a:rPr>
              <a:t>スキップ可能なプレロール広告がどれだけスキップされたかを示したグラフ</a:t>
            </a:r>
            <a:endParaRPr kumimoji="1" lang="ja-JP" altLang="en-US" sz="280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105609936"/>
      </p:ext>
    </p:extLst>
  </p:cSld>
  <p:clrMapOvr>
    <a:masterClrMapping/>
  </p:clrMapOvr>
  <p:timing>
    <p:tnLst>
      <p:par>
        <p:cTn id="1" dur="indefinite" restart="never" nodeType="tmRoot"/>
      </p:par>
    </p:tnLst>
  </p:timing>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TM16401371[[fn=アトラス]]</Template>
  <TotalTime>1506</TotalTime>
  <Words>1731</Words>
  <Application>Microsoft Office PowerPoint</Application>
  <PresentationFormat>ワイド画面</PresentationFormat>
  <Paragraphs>360</Paragraphs>
  <Slides>36</Slides>
  <Notes>7</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36</vt:i4>
      </vt:variant>
    </vt:vector>
  </HeadingPairs>
  <TitlesOfParts>
    <vt:vector size="43" baseType="lpstr">
      <vt:lpstr>HGSｺﾞｼｯｸE</vt:lpstr>
      <vt:lpstr>ＭＳ Ｐゴシック</vt:lpstr>
      <vt:lpstr>游ゴシック</vt:lpstr>
      <vt:lpstr>游ゴシック Light</vt:lpstr>
      <vt:lpstr>Arial</vt:lpstr>
      <vt:lpstr>デザインの設定</vt:lpstr>
      <vt:lpstr>1_Office テーマ</vt:lpstr>
      <vt:lpstr>ネット内動画広告</vt:lpstr>
      <vt:lpstr>目次</vt:lpstr>
      <vt:lpstr>はじめに</vt:lpstr>
      <vt:lpstr>現状分析　ネット内動画広告の市場</vt:lpstr>
      <vt:lpstr>現状分析　ネット内動画広告の市場</vt:lpstr>
      <vt:lpstr>現状分析　動画広告出稿先　</vt:lpstr>
      <vt:lpstr>現状分析　動画広告フォーマット</vt:lpstr>
      <vt:lpstr>現状分析　動画広告フォーマット</vt:lpstr>
      <vt:lpstr>現状分析　ネット動画広告のスキップ</vt:lpstr>
      <vt:lpstr>現状分析　予備調査①　概要</vt:lpstr>
      <vt:lpstr>現状分析　予備調査①　結果</vt:lpstr>
      <vt:lpstr>現状分析　予備調査①　結果</vt:lpstr>
      <vt:lpstr>問題意識</vt:lpstr>
      <vt:lpstr>研究目的</vt:lpstr>
      <vt:lpstr>露出とは</vt:lpstr>
      <vt:lpstr>True view広告の現状</vt:lpstr>
      <vt:lpstr>カウントダウン秒数に注目👀</vt:lpstr>
      <vt:lpstr>予備調査②　概要</vt:lpstr>
      <vt:lpstr>予備調査②　質問項目</vt:lpstr>
      <vt:lpstr>予備調査②　結果</vt:lpstr>
      <vt:lpstr>仮説１導出　否定的感情下の注視</vt:lpstr>
      <vt:lpstr>仮説１導出　二重過程理論</vt:lpstr>
      <vt:lpstr>仮説1導出　ホットシステム&amp;クールシステム</vt:lpstr>
      <vt:lpstr>仮説１導出　ホットシステム</vt:lpstr>
      <vt:lpstr>仮説１導出　動画広告に当てはめると</vt:lpstr>
      <vt:lpstr>仮説１導出　ホット&amp;クールシステム</vt:lpstr>
      <vt:lpstr>仮説１導出　動画広告に当てはめると</vt:lpstr>
      <vt:lpstr>仮説１導出</vt:lpstr>
      <vt:lpstr>仮説１</vt:lpstr>
      <vt:lpstr>仮説１　調査概要</vt:lpstr>
      <vt:lpstr>仮説１　調査方法</vt:lpstr>
      <vt:lpstr>仮説１　調査方法</vt:lpstr>
      <vt:lpstr>仮説１　調査方法</vt:lpstr>
      <vt:lpstr>仮説１　調査方法</vt:lpstr>
      <vt:lpstr>参考文献・URL</vt:lpstr>
      <vt:lpstr>参考文献・URL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ネット内動画広告</dc:title>
  <dc:creator>角町勝則</dc:creator>
  <cp:lastModifiedBy>阿部渚</cp:lastModifiedBy>
  <cp:revision>123</cp:revision>
  <dcterms:modified xsi:type="dcterms:W3CDTF">2017-12-12T10:55:34Z</dcterms:modified>
</cp:coreProperties>
</file>